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8" r:id="rId3"/>
    <p:sldId id="319" r:id="rId4"/>
    <p:sldId id="320" r:id="rId5"/>
    <p:sldId id="321" r:id="rId6"/>
    <p:sldId id="258" r:id="rId7"/>
    <p:sldId id="280" r:id="rId8"/>
    <p:sldId id="260" r:id="rId9"/>
    <p:sldId id="281" r:id="rId10"/>
    <p:sldId id="282" r:id="rId11"/>
    <p:sldId id="283" r:id="rId12"/>
    <p:sldId id="285" r:id="rId13"/>
    <p:sldId id="286" r:id="rId14"/>
    <p:sldId id="284" r:id="rId15"/>
    <p:sldId id="287" r:id="rId16"/>
    <p:sldId id="288" r:id="rId17"/>
    <p:sldId id="290" r:id="rId18"/>
    <p:sldId id="289" r:id="rId19"/>
    <p:sldId id="291" r:id="rId20"/>
    <p:sldId id="293" r:id="rId21"/>
    <p:sldId id="292" r:id="rId22"/>
    <p:sldId id="294" r:id="rId23"/>
    <p:sldId id="295" r:id="rId24"/>
    <p:sldId id="296" r:id="rId25"/>
    <p:sldId id="297" r:id="rId26"/>
    <p:sldId id="298" r:id="rId27"/>
    <p:sldId id="299" r:id="rId28"/>
    <p:sldId id="300" r:id="rId29"/>
    <p:sldId id="301" r:id="rId30"/>
    <p:sldId id="302" r:id="rId31"/>
    <p:sldId id="303" r:id="rId32"/>
    <p:sldId id="305" r:id="rId33"/>
    <p:sldId id="306" r:id="rId34"/>
    <p:sldId id="307" r:id="rId35"/>
    <p:sldId id="308" r:id="rId36"/>
    <p:sldId id="309" r:id="rId37"/>
    <p:sldId id="317" r:id="rId38"/>
    <p:sldId id="322" r:id="rId39"/>
    <p:sldId id="328" r:id="rId40"/>
    <p:sldId id="323" r:id="rId41"/>
    <p:sldId id="324" r:id="rId42"/>
    <p:sldId id="325" r:id="rId43"/>
    <p:sldId id="326" r:id="rId44"/>
    <p:sldId id="327" r:id="rId45"/>
    <p:sldId id="27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67E-4C7E-4E88-BD38-3E9F3EAB4CD7}">
          <p14:sldIdLst>
            <p14:sldId id="256"/>
            <p14:sldId id="318"/>
            <p14:sldId id="319"/>
            <p14:sldId id="320"/>
            <p14:sldId id="321"/>
            <p14:sldId id="258"/>
          </p14:sldIdLst>
        </p14:section>
        <p14:section name="History" id="{EE21A854-32D1-4CAC-BB7C-B90574A1303A}">
          <p14:sldIdLst>
            <p14:sldId id="280"/>
          </p14:sldIdLst>
        </p14:section>
        <p14:section name="Basics" id="{DFDA6D67-D21A-4F61-8978-1AF11C82F0F6}">
          <p14:sldIdLst>
            <p14:sldId id="260"/>
            <p14:sldId id="281"/>
            <p14:sldId id="282"/>
            <p14:sldId id="283"/>
            <p14:sldId id="285"/>
            <p14:sldId id="286"/>
          </p14:sldIdLst>
        </p14:section>
        <p14:section name="Requests" id="{89A40207-9436-4803-A01A-87B877CEB2E9}">
          <p14:sldIdLst>
            <p14:sldId id="284"/>
            <p14:sldId id="287"/>
            <p14:sldId id="288"/>
            <p14:sldId id="290"/>
            <p14:sldId id="289"/>
            <p14:sldId id="291"/>
            <p14:sldId id="293"/>
            <p14:sldId id="292"/>
            <p14:sldId id="294"/>
          </p14:sldIdLst>
        </p14:section>
        <p14:section name="Collections" id="{D23BA0B6-49A1-4128-A85B-18B4A5AAA73D}">
          <p14:sldIdLst>
            <p14:sldId id="295"/>
            <p14:sldId id="296"/>
            <p14:sldId id="297"/>
            <p14:sldId id="298"/>
            <p14:sldId id="299"/>
            <p14:sldId id="300"/>
          </p14:sldIdLst>
        </p14:section>
        <p14:section name="Variables" id="{26FC85C7-17EB-463B-9413-D22E2CBA55CF}">
          <p14:sldIdLst>
            <p14:sldId id="301"/>
            <p14:sldId id="302"/>
            <p14:sldId id="303"/>
          </p14:sldIdLst>
        </p14:section>
        <p14:section name="Testing" id="{20CB87A2-4323-4E8E-B340-E08E9279A19E}">
          <p14:sldIdLst>
            <p14:sldId id="305"/>
            <p14:sldId id="306"/>
            <p14:sldId id="307"/>
            <p14:sldId id="308"/>
            <p14:sldId id="309"/>
          </p14:sldIdLst>
        </p14:section>
        <p14:section name="Insomnia" id="{F8D6869D-33A5-4755-B0AC-9AE0B8875B22}">
          <p14:sldIdLst>
            <p14:sldId id="317"/>
            <p14:sldId id="322"/>
            <p14:sldId id="328"/>
            <p14:sldId id="323"/>
            <p14:sldId id="324"/>
            <p14:sldId id="325"/>
            <p14:sldId id="326"/>
          </p14:sldIdLst>
        </p14:section>
        <p14:section name="Outro" id="{67C92C27-54E8-4BBB-BE6A-5E00F990A00F}">
          <p14:sldIdLst>
            <p14:sldId id="327"/>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eb" initials="C" lastIdx="1" clrIdx="0">
    <p:extLst>
      <p:ext uri="{19B8F6BF-5375-455C-9EA6-DF929625EA0E}">
        <p15:presenceInfo xmlns:p15="http://schemas.microsoft.com/office/powerpoint/2012/main" userId="Cale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66" autoAdjust="0"/>
    <p:restoredTop sz="85357" autoAdjust="0"/>
  </p:normalViewPr>
  <p:slideViewPr>
    <p:cSldViewPr snapToGrid="0">
      <p:cViewPr varScale="1">
        <p:scale>
          <a:sx n="169" d="100"/>
          <a:sy n="169" d="100"/>
        </p:scale>
        <p:origin x="85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B60F2-5F4A-41A9-A0CA-FA3C20575E1D}"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CB5D0-D938-4355-9E35-112951920DFA}" type="slidenum">
              <a:rPr lang="en-US" smtClean="0"/>
              <a:t>‹#›</a:t>
            </a:fld>
            <a:endParaRPr lang="en-US"/>
          </a:p>
        </p:txBody>
      </p:sp>
    </p:spTree>
    <p:extLst>
      <p:ext uri="{BB962C8B-B14F-4D97-AF65-F5344CB8AC3E}">
        <p14:creationId xmlns:p14="http://schemas.microsoft.com/office/powerpoint/2010/main" val="202828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Caleb, and this is our first tech talk since the event that must not be named. Please feel free to shout out questions as you have them, but I will also have some time for them at the end. </a:t>
            </a:r>
          </a:p>
          <a:p>
            <a:endParaRPr lang="en-US" dirty="0"/>
          </a:p>
          <a:p>
            <a:r>
              <a:rPr lang="en-US" dirty="0"/>
              <a:t>This talk is called Postman…</a:t>
            </a:r>
          </a:p>
          <a:p>
            <a:endParaRPr lang="en-US" dirty="0"/>
          </a:p>
          <a:p>
            <a:r>
              <a:rPr lang="en-US" dirty="0"/>
              <a:t>Wait, there was something else, too… </a:t>
            </a:r>
            <a:r>
              <a:rPr lang="en-US" dirty="0" err="1"/>
              <a:t>ummm</a:t>
            </a:r>
            <a:r>
              <a:rPr lang="en-US" dirty="0"/>
              <a:t>…</a:t>
            </a:r>
          </a:p>
          <a:p>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1</a:t>
            </a:fld>
            <a:endParaRPr lang="en-US"/>
          </a:p>
        </p:txBody>
      </p:sp>
    </p:spTree>
    <p:extLst>
      <p:ext uri="{BB962C8B-B14F-4D97-AF65-F5344CB8AC3E}">
        <p14:creationId xmlns:p14="http://schemas.microsoft.com/office/powerpoint/2010/main" val="175617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that we’ve got that all fixed, let’s cover some basics. Let’s start with HTTP. The hyper text transfer protocol.</a:t>
            </a:r>
          </a:p>
          <a:p>
            <a:pPr marL="171450" indent="-171450">
              <a:buFontTx/>
              <a:buChar char="-"/>
            </a:pPr>
            <a:endParaRPr lang="en-US" dirty="0"/>
          </a:p>
          <a:p>
            <a:pPr marL="0" indent="0">
              <a:buFontTx/>
              <a:buNone/>
            </a:pPr>
            <a:r>
              <a:rPr lang="en-US" dirty="0"/>
              <a:t>HTTP is a protocol that tells us how we can talk to web servers by transferring hyper text, text documents like hyper text markup language, cascading style sheets, </a:t>
            </a:r>
            <a:r>
              <a:rPr lang="en-US" dirty="0" err="1"/>
              <a:t>javascript</a:t>
            </a:r>
            <a:r>
              <a:rPr lang="en-US" dirty="0"/>
              <a:t>, and much more.</a:t>
            </a:r>
          </a:p>
        </p:txBody>
      </p:sp>
      <p:sp>
        <p:nvSpPr>
          <p:cNvPr id="4" name="Slide Number Placeholder 3"/>
          <p:cNvSpPr>
            <a:spLocks noGrp="1"/>
          </p:cNvSpPr>
          <p:nvPr>
            <p:ph type="sldNum" sz="quarter" idx="5"/>
          </p:nvPr>
        </p:nvSpPr>
        <p:spPr/>
        <p:txBody>
          <a:bodyPr/>
          <a:lstStyle/>
          <a:p>
            <a:fld id="{32DCB5D0-D938-4355-9E35-112951920DFA}" type="slidenum">
              <a:rPr lang="en-US" smtClean="0"/>
              <a:t>10</a:t>
            </a:fld>
            <a:endParaRPr lang="en-US"/>
          </a:p>
        </p:txBody>
      </p:sp>
    </p:spTree>
    <p:extLst>
      <p:ext uri="{BB962C8B-B14F-4D97-AF65-F5344CB8AC3E}">
        <p14:creationId xmlns:p14="http://schemas.microsoft.com/office/powerpoint/2010/main" val="30724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to a web server. The first part of interacting with a webserver is that you make a request. For example, if you’re talking to twitter’s API, you might ask for some tweets.</a:t>
            </a:r>
          </a:p>
          <a:p>
            <a:endParaRPr lang="en-US" dirty="0"/>
          </a:p>
          <a:p>
            <a:r>
              <a:rPr lang="en-US" dirty="0"/>
              <a:t>Once you’ve made the request, the webserver must decide how to respond. </a:t>
            </a:r>
          </a:p>
        </p:txBody>
      </p:sp>
      <p:sp>
        <p:nvSpPr>
          <p:cNvPr id="4" name="Slide Number Placeholder 3"/>
          <p:cNvSpPr>
            <a:spLocks noGrp="1"/>
          </p:cNvSpPr>
          <p:nvPr>
            <p:ph type="sldNum" sz="quarter" idx="5"/>
          </p:nvPr>
        </p:nvSpPr>
        <p:spPr/>
        <p:txBody>
          <a:bodyPr/>
          <a:lstStyle/>
          <a:p>
            <a:fld id="{32DCB5D0-D938-4355-9E35-112951920DFA}" type="slidenum">
              <a:rPr lang="en-US" smtClean="0"/>
              <a:t>11</a:t>
            </a:fld>
            <a:endParaRPr lang="en-US"/>
          </a:p>
        </p:txBody>
      </p:sp>
    </p:spTree>
    <p:extLst>
      <p:ext uri="{BB962C8B-B14F-4D97-AF65-F5344CB8AC3E}">
        <p14:creationId xmlns:p14="http://schemas.microsoft.com/office/powerpoint/2010/main" val="97056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could say “I’m sorry Dave, I’m afraid I can’t do that”</a:t>
            </a:r>
          </a:p>
        </p:txBody>
      </p:sp>
      <p:sp>
        <p:nvSpPr>
          <p:cNvPr id="4" name="Slide Number Placeholder 3"/>
          <p:cNvSpPr>
            <a:spLocks noGrp="1"/>
          </p:cNvSpPr>
          <p:nvPr>
            <p:ph type="sldNum" sz="quarter" idx="5"/>
          </p:nvPr>
        </p:nvSpPr>
        <p:spPr/>
        <p:txBody>
          <a:bodyPr/>
          <a:lstStyle/>
          <a:p>
            <a:fld id="{32DCB5D0-D938-4355-9E35-112951920DFA}" type="slidenum">
              <a:rPr lang="en-US" smtClean="0"/>
              <a:t>12</a:t>
            </a:fld>
            <a:endParaRPr lang="en-US"/>
          </a:p>
        </p:txBody>
      </p:sp>
    </p:spTree>
    <p:extLst>
      <p:ext uri="{BB962C8B-B14F-4D97-AF65-F5344CB8AC3E}">
        <p14:creationId xmlns:p14="http://schemas.microsoft.com/office/powerpoint/2010/main" val="46667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it might come back with your requested tweets. Either way, there are four important parts here, and a few less important parts we haven’t shown yet:</a:t>
            </a:r>
          </a:p>
          <a:p>
            <a:pPr marL="171450" indent="-171450">
              <a:buFontTx/>
              <a:buChar char="-"/>
            </a:pPr>
            <a:r>
              <a:rPr lang="en-US" dirty="0"/>
              <a:t>the method</a:t>
            </a:r>
          </a:p>
          <a:p>
            <a:pPr marL="171450" indent="-171450">
              <a:buFontTx/>
              <a:buChar char="-"/>
            </a:pPr>
            <a:r>
              <a:rPr lang="en-US" dirty="0"/>
              <a:t>the </a:t>
            </a:r>
            <a:r>
              <a:rPr lang="en-US" dirty="0" err="1"/>
              <a:t>url</a:t>
            </a:r>
            <a:endParaRPr lang="en-US" dirty="0"/>
          </a:p>
          <a:p>
            <a:pPr marL="171450" indent="-171450">
              <a:buFontTx/>
              <a:buChar char="-"/>
            </a:pPr>
            <a:r>
              <a:rPr lang="en-US" dirty="0"/>
              <a:t>the response code</a:t>
            </a:r>
          </a:p>
          <a:p>
            <a:pPr marL="171450" indent="-171450">
              <a:buFontTx/>
              <a:buChar char="-"/>
            </a:pPr>
            <a:r>
              <a:rPr lang="en-US" dirty="0"/>
              <a:t>the response body, which is optional</a:t>
            </a:r>
          </a:p>
          <a:p>
            <a:pPr marL="0" indent="0">
              <a:buFontTx/>
              <a:buNone/>
            </a:pPr>
            <a:endParaRPr lang="en-US" dirty="0"/>
          </a:p>
          <a:p>
            <a:pPr marL="0" indent="0">
              <a:buFontTx/>
              <a:buNone/>
            </a:pPr>
            <a:r>
              <a:rPr lang="en-US" dirty="0"/>
              <a:t>Let’s talk about each of these in turn.</a:t>
            </a:r>
          </a:p>
        </p:txBody>
      </p:sp>
      <p:sp>
        <p:nvSpPr>
          <p:cNvPr id="4" name="Slide Number Placeholder 3"/>
          <p:cNvSpPr>
            <a:spLocks noGrp="1"/>
          </p:cNvSpPr>
          <p:nvPr>
            <p:ph type="sldNum" sz="quarter" idx="5"/>
          </p:nvPr>
        </p:nvSpPr>
        <p:spPr/>
        <p:txBody>
          <a:bodyPr/>
          <a:lstStyle/>
          <a:p>
            <a:fld id="{32DCB5D0-D938-4355-9E35-112951920DFA}" type="slidenum">
              <a:rPr lang="en-US" smtClean="0"/>
              <a:t>13</a:t>
            </a:fld>
            <a:endParaRPr lang="en-US"/>
          </a:p>
        </p:txBody>
      </p:sp>
    </p:spTree>
    <p:extLst>
      <p:ext uri="{BB962C8B-B14F-4D97-AF65-F5344CB8AC3E}">
        <p14:creationId xmlns:p14="http://schemas.microsoft.com/office/powerpoint/2010/main" val="302276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the request is the method. In Postman, you can change the method using this handy dropdown. There are more methods than I’ve shown here, but these 5 are the most used.</a:t>
            </a:r>
          </a:p>
          <a:p>
            <a:endParaRPr lang="en-US" dirty="0"/>
          </a:p>
          <a:p>
            <a:r>
              <a:rPr lang="en-US" dirty="0"/>
              <a:t>GET requests get something.</a:t>
            </a:r>
          </a:p>
          <a:p>
            <a:endParaRPr lang="en-US" dirty="0"/>
          </a:p>
          <a:p>
            <a:r>
              <a:rPr lang="en-US" dirty="0"/>
              <a:t>POST requests create things. </a:t>
            </a:r>
          </a:p>
          <a:p>
            <a:endParaRPr lang="en-US" dirty="0"/>
          </a:p>
          <a:p>
            <a:r>
              <a:rPr lang="en-US" dirty="0"/>
              <a:t>PUT requests are to replace things. They're mostly used to update.</a:t>
            </a:r>
          </a:p>
          <a:p>
            <a:endParaRPr lang="en-US" dirty="0"/>
          </a:p>
          <a:p>
            <a:r>
              <a:rPr lang="en-US" dirty="0"/>
              <a:t>PATCH requests are to make smaller updates, such as only changing one part of a giant JSON object.</a:t>
            </a:r>
          </a:p>
          <a:p>
            <a:endParaRPr lang="en-US" dirty="0"/>
          </a:p>
          <a:p>
            <a:r>
              <a:rPr lang="en-US" dirty="0"/>
              <a:t>DELETE requests delete. You tell the server which thing you want gone, and it deletes it for you.</a:t>
            </a:r>
          </a:p>
        </p:txBody>
      </p:sp>
      <p:sp>
        <p:nvSpPr>
          <p:cNvPr id="4" name="Slide Number Placeholder 3"/>
          <p:cNvSpPr>
            <a:spLocks noGrp="1"/>
          </p:cNvSpPr>
          <p:nvPr>
            <p:ph type="sldNum" sz="quarter" idx="5"/>
          </p:nvPr>
        </p:nvSpPr>
        <p:spPr/>
        <p:txBody>
          <a:bodyPr/>
          <a:lstStyle/>
          <a:p>
            <a:fld id="{32DCB5D0-D938-4355-9E35-112951920DFA}" type="slidenum">
              <a:rPr lang="en-US" smtClean="0"/>
              <a:t>14</a:t>
            </a:fld>
            <a:endParaRPr lang="en-US"/>
          </a:p>
        </p:txBody>
      </p:sp>
    </p:spTree>
    <p:extLst>
      <p:ext uri="{BB962C8B-B14F-4D97-AF65-F5344CB8AC3E}">
        <p14:creationId xmlns:p14="http://schemas.microsoft.com/office/powerpoint/2010/main" val="3895676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a request is the URL or Uniform Resource Locator. You may also hear this called an Address, URI, or Route. Given the number of postal terms we use, I think you can see why this app is called Postman.</a:t>
            </a:r>
          </a:p>
        </p:txBody>
      </p:sp>
      <p:sp>
        <p:nvSpPr>
          <p:cNvPr id="4" name="Slide Number Placeholder 3"/>
          <p:cNvSpPr>
            <a:spLocks noGrp="1"/>
          </p:cNvSpPr>
          <p:nvPr>
            <p:ph type="sldNum" sz="quarter" idx="5"/>
          </p:nvPr>
        </p:nvSpPr>
        <p:spPr/>
        <p:txBody>
          <a:bodyPr/>
          <a:lstStyle/>
          <a:p>
            <a:fld id="{32DCB5D0-D938-4355-9E35-112951920DFA}" type="slidenum">
              <a:rPr lang="en-US" smtClean="0"/>
              <a:t>15</a:t>
            </a:fld>
            <a:endParaRPr lang="en-US"/>
          </a:p>
        </p:txBody>
      </p:sp>
    </p:spTree>
    <p:extLst>
      <p:ext uri="{BB962C8B-B14F-4D97-AF65-F5344CB8AC3E}">
        <p14:creationId xmlns:p14="http://schemas.microsoft.com/office/powerpoint/2010/main" val="3702169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URLs can certainly be more advanced. Let’s take a look at another one. This is making a more interesting request. We still have a protocol and domain, as before, but now we also have a path and two query parameters.</a:t>
            </a:r>
          </a:p>
          <a:p>
            <a:endParaRPr lang="en-US" dirty="0"/>
          </a:p>
          <a:p>
            <a:r>
              <a:rPr lang="en-US" dirty="0"/>
              <a:t>The path or endpoint of a request tells the web server which resource to look up. Here we’re going to the resource at /get, but you’ll often see APIs expressed like /core/v1/tenants, which says we’re looking up tenants in the Core API version 1.</a:t>
            </a:r>
          </a:p>
          <a:p>
            <a:endParaRPr lang="en-US" dirty="0"/>
          </a:p>
          <a:p>
            <a:r>
              <a:rPr lang="en-US" dirty="0"/>
              <a:t>I’m sure you’re looking at this screenshot and wondering what the other tabs do, so let’s quickly go over them:</a:t>
            </a:r>
          </a:p>
        </p:txBody>
      </p:sp>
      <p:sp>
        <p:nvSpPr>
          <p:cNvPr id="4" name="Slide Number Placeholder 3"/>
          <p:cNvSpPr>
            <a:spLocks noGrp="1"/>
          </p:cNvSpPr>
          <p:nvPr>
            <p:ph type="sldNum" sz="quarter" idx="5"/>
          </p:nvPr>
        </p:nvSpPr>
        <p:spPr/>
        <p:txBody>
          <a:bodyPr/>
          <a:lstStyle/>
          <a:p>
            <a:fld id="{32DCB5D0-D938-4355-9E35-112951920DFA}" type="slidenum">
              <a:rPr lang="en-US" smtClean="0"/>
              <a:t>16</a:t>
            </a:fld>
            <a:endParaRPr lang="en-US"/>
          </a:p>
        </p:txBody>
      </p:sp>
    </p:spTree>
    <p:extLst>
      <p:ext uri="{BB962C8B-B14F-4D97-AF65-F5344CB8AC3E}">
        <p14:creationId xmlns:p14="http://schemas.microsoft.com/office/powerpoint/2010/main" val="384603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Authorization is how you avoid getting those dreaded 401 unauthorized errors. You can provide a username and password, a boatload of information for OAuth 1, a single JSON Web token for OAuth 2, or a couple other types.</a:t>
            </a:r>
          </a:p>
        </p:txBody>
      </p:sp>
      <p:sp>
        <p:nvSpPr>
          <p:cNvPr id="4" name="Slide Number Placeholder 3"/>
          <p:cNvSpPr>
            <a:spLocks noGrp="1"/>
          </p:cNvSpPr>
          <p:nvPr>
            <p:ph type="sldNum" sz="quarter" idx="5"/>
          </p:nvPr>
        </p:nvSpPr>
        <p:spPr/>
        <p:txBody>
          <a:bodyPr/>
          <a:lstStyle/>
          <a:p>
            <a:fld id="{32DCB5D0-D938-4355-9E35-112951920DFA}" type="slidenum">
              <a:rPr lang="en-US" smtClean="0"/>
              <a:t>17</a:t>
            </a:fld>
            <a:endParaRPr lang="en-US"/>
          </a:p>
        </p:txBody>
      </p:sp>
    </p:spTree>
    <p:extLst>
      <p:ext uri="{BB962C8B-B14F-4D97-AF65-F5344CB8AC3E}">
        <p14:creationId xmlns:p14="http://schemas.microsoft.com/office/powerpoint/2010/main" val="4103485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Headers are kind of like the invisible settings of a request. They tell the server things about you, the client. They also let the server know what you want back. Here, it says don’t give me a cached response, but I’ll accept any file type, even if it’s zipped up, and don’t close our connection after this first request.</a:t>
            </a:r>
          </a:p>
        </p:txBody>
      </p:sp>
      <p:sp>
        <p:nvSpPr>
          <p:cNvPr id="4" name="Slide Number Placeholder 3"/>
          <p:cNvSpPr>
            <a:spLocks noGrp="1"/>
          </p:cNvSpPr>
          <p:nvPr>
            <p:ph type="sldNum" sz="quarter" idx="5"/>
          </p:nvPr>
        </p:nvSpPr>
        <p:spPr/>
        <p:txBody>
          <a:bodyPr/>
          <a:lstStyle/>
          <a:p>
            <a:fld id="{32DCB5D0-D938-4355-9E35-112951920DFA}" type="slidenum">
              <a:rPr lang="en-US" smtClean="0"/>
              <a:t>18</a:t>
            </a:fld>
            <a:endParaRPr lang="en-US"/>
          </a:p>
        </p:txBody>
      </p:sp>
    </p:spTree>
    <p:extLst>
      <p:ext uri="{BB962C8B-B14F-4D97-AF65-F5344CB8AC3E}">
        <p14:creationId xmlns:p14="http://schemas.microsoft.com/office/powerpoint/2010/main" val="184357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of a request is only needed for the P methods: POST, PUT, and PATCH. Most of our APIs only accept JSON or </a:t>
            </a:r>
            <a:r>
              <a:rPr lang="en-US" dirty="0" err="1"/>
              <a:t>GraphQL</a:t>
            </a:r>
            <a:r>
              <a:rPr lang="en-US" dirty="0"/>
              <a:t>, but in the wider world, you’ll see form submits that are key value pairs and even the occasional XML.</a:t>
            </a:r>
          </a:p>
          <a:p>
            <a:endParaRPr lang="en-US" dirty="0"/>
          </a:p>
          <a:p>
            <a:r>
              <a:rPr lang="en-US" dirty="0"/>
              <a:t>The last three tabs here are unique to postman and very powerful. The pre-request script is some </a:t>
            </a:r>
            <a:r>
              <a:rPr lang="en-US" dirty="0" err="1"/>
              <a:t>Javascript</a:t>
            </a:r>
            <a:r>
              <a:rPr lang="en-US" dirty="0"/>
              <a:t> that can read and change any part of your request. The Tests could and maybe should have been labeled the Post Request script. They can read and do things with any part of your request or the response. Settings lets you change how redirects and auth are handled, among other things.</a:t>
            </a:r>
          </a:p>
          <a:p>
            <a:endParaRPr lang="en-US" dirty="0"/>
          </a:p>
          <a:p>
            <a:r>
              <a:rPr lang="en-US" dirty="0"/>
              <a:t>And now, the moment you’ve all been waiting for…</a:t>
            </a:r>
          </a:p>
        </p:txBody>
      </p:sp>
      <p:sp>
        <p:nvSpPr>
          <p:cNvPr id="4" name="Slide Number Placeholder 3"/>
          <p:cNvSpPr>
            <a:spLocks noGrp="1"/>
          </p:cNvSpPr>
          <p:nvPr>
            <p:ph type="sldNum" sz="quarter" idx="5"/>
          </p:nvPr>
        </p:nvSpPr>
        <p:spPr/>
        <p:txBody>
          <a:bodyPr/>
          <a:lstStyle/>
          <a:p>
            <a:fld id="{32DCB5D0-D938-4355-9E35-112951920DFA}" type="slidenum">
              <a:rPr lang="en-US" smtClean="0"/>
              <a:t>19</a:t>
            </a:fld>
            <a:endParaRPr lang="en-US"/>
          </a:p>
        </p:txBody>
      </p:sp>
    </p:spTree>
    <p:extLst>
      <p:ext uri="{BB962C8B-B14F-4D97-AF65-F5344CB8AC3E}">
        <p14:creationId xmlns:p14="http://schemas.microsoft.com/office/powerpoint/2010/main" val="66374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talk, The Legend of</a:t>
            </a:r>
          </a:p>
          <a:p>
            <a:endParaRPr lang="en-US" dirty="0"/>
          </a:p>
          <a:p>
            <a:r>
              <a:rPr lang="en-US" dirty="0"/>
              <a:t>No, that’s not right either.</a:t>
            </a:r>
          </a:p>
        </p:txBody>
      </p:sp>
      <p:sp>
        <p:nvSpPr>
          <p:cNvPr id="4" name="Slide Number Placeholder 3"/>
          <p:cNvSpPr>
            <a:spLocks noGrp="1"/>
          </p:cNvSpPr>
          <p:nvPr>
            <p:ph type="sldNum" sz="quarter" idx="5"/>
          </p:nvPr>
        </p:nvSpPr>
        <p:spPr/>
        <p:txBody>
          <a:bodyPr/>
          <a:lstStyle/>
          <a:p>
            <a:fld id="{32DCB5D0-D938-4355-9E35-112951920DFA}" type="slidenum">
              <a:rPr lang="en-US" smtClean="0"/>
              <a:t>2</a:t>
            </a:fld>
            <a:endParaRPr lang="en-US"/>
          </a:p>
        </p:txBody>
      </p:sp>
    </p:spTree>
    <p:extLst>
      <p:ext uri="{BB962C8B-B14F-4D97-AF65-F5344CB8AC3E}">
        <p14:creationId xmlns:p14="http://schemas.microsoft.com/office/powerpoint/2010/main" val="2574783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press the Big Blue Button</a:t>
            </a:r>
          </a:p>
        </p:txBody>
      </p:sp>
      <p:sp>
        <p:nvSpPr>
          <p:cNvPr id="4" name="Slide Number Placeholder 3"/>
          <p:cNvSpPr>
            <a:spLocks noGrp="1"/>
          </p:cNvSpPr>
          <p:nvPr>
            <p:ph type="sldNum" sz="quarter" idx="5"/>
          </p:nvPr>
        </p:nvSpPr>
        <p:spPr/>
        <p:txBody>
          <a:bodyPr/>
          <a:lstStyle/>
          <a:p>
            <a:fld id="{32DCB5D0-D938-4355-9E35-112951920DFA}" type="slidenum">
              <a:rPr lang="en-US" smtClean="0"/>
              <a:t>20</a:t>
            </a:fld>
            <a:endParaRPr lang="en-US"/>
          </a:p>
        </p:txBody>
      </p:sp>
    </p:spTree>
    <p:extLst>
      <p:ext uri="{BB962C8B-B14F-4D97-AF65-F5344CB8AC3E}">
        <p14:creationId xmlns:p14="http://schemas.microsoft.com/office/powerpoint/2010/main" val="3591406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press the button, the bottom half of your window populates. That section is reserved for the response. It can be a lot of information, so let’s break it down. </a:t>
            </a:r>
          </a:p>
          <a:p>
            <a:endParaRPr lang="en-US" dirty="0"/>
          </a:p>
          <a:p>
            <a:r>
              <a:rPr lang="en-US" dirty="0"/>
              <a:t>Taking up the biggest part is the response body. </a:t>
            </a:r>
          </a:p>
          <a:p>
            <a:endParaRPr lang="en-US" dirty="0"/>
          </a:p>
          <a:p>
            <a:r>
              <a:rPr lang="en-US" dirty="0"/>
              <a:t>The pretty tab shows JSON, XML, and other structured formats pretty printed and syntax highlighted. </a:t>
            </a:r>
          </a:p>
          <a:p>
            <a:r>
              <a:rPr lang="en-US" dirty="0"/>
              <a:t>Raw shows you just the text (or the bytes) of the response.</a:t>
            </a:r>
          </a:p>
          <a:p>
            <a:r>
              <a:rPr lang="en-US" dirty="0"/>
              <a:t>Preview shows you rendered html.</a:t>
            </a:r>
          </a:p>
          <a:p>
            <a:r>
              <a:rPr lang="en-US" dirty="0"/>
              <a:t>Visualize is an advanced feature that lets you supply a handlebars html template and use the response data to fill it out. This lets you see charts and graphs. I’ve never seen anyone use it, because if you’re making charts and graphs, you should upgrade to a full-on webpage.</a:t>
            </a:r>
          </a:p>
          <a:p>
            <a:endParaRPr lang="en-US" dirty="0"/>
          </a:p>
          <a:p>
            <a:r>
              <a:rPr lang="en-US" dirty="0"/>
              <a:t>Over on the right, you can see the response time and how many bytes were returned. You can also save the response to a file. And finally, you can see the fourth major part of an http request and response we mentioned earlier, the response status code.</a:t>
            </a:r>
          </a:p>
        </p:txBody>
      </p:sp>
      <p:sp>
        <p:nvSpPr>
          <p:cNvPr id="4" name="Slide Number Placeholder 3"/>
          <p:cNvSpPr>
            <a:spLocks noGrp="1"/>
          </p:cNvSpPr>
          <p:nvPr>
            <p:ph type="sldNum" sz="quarter" idx="5"/>
          </p:nvPr>
        </p:nvSpPr>
        <p:spPr/>
        <p:txBody>
          <a:bodyPr/>
          <a:lstStyle/>
          <a:p>
            <a:fld id="{32DCB5D0-D938-4355-9E35-112951920DFA}" type="slidenum">
              <a:rPr lang="en-US" smtClean="0"/>
              <a:t>21</a:t>
            </a:fld>
            <a:endParaRPr lang="en-US"/>
          </a:p>
        </p:txBody>
      </p:sp>
    </p:spTree>
    <p:extLst>
      <p:ext uri="{BB962C8B-B14F-4D97-AF65-F5344CB8AC3E}">
        <p14:creationId xmlns:p14="http://schemas.microsoft.com/office/powerpoint/2010/main" val="1308842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admit I have to look up all but the most used of these status codes every time. I like MDN or httpstatuses.com for them. You </a:t>
            </a:r>
            <a:r>
              <a:rPr lang="en-US" i="1" dirty="0"/>
              <a:t>don’t</a:t>
            </a:r>
            <a:r>
              <a:rPr lang="en-US" dirty="0"/>
              <a:t> need to memorize these, and there’s lots more than I’m showing here, including the very important 418 “I’m a teapot” code. </a:t>
            </a:r>
          </a:p>
          <a:p>
            <a:endParaRPr lang="en-US" dirty="0"/>
          </a:p>
          <a:p>
            <a:r>
              <a:rPr lang="en-US" dirty="0"/>
              <a:t>Fortunately, they’re categorized by their hundreds place.</a:t>
            </a:r>
          </a:p>
          <a:p>
            <a:r>
              <a:rPr lang="en-US" dirty="0"/>
              <a:t>The 100s are all informational statuses. I’ve never seen one because they’re mostly used for low level plumbing.</a:t>
            </a:r>
          </a:p>
          <a:p>
            <a:r>
              <a:rPr lang="en-US" dirty="0"/>
              <a:t>The 200s are all the success codes. 204 No Content means you don’t have to look at the response body, because it’ll be empty. It’s typically used for Updates and Deletes.</a:t>
            </a:r>
          </a:p>
          <a:p>
            <a:r>
              <a:rPr lang="en-US" dirty="0"/>
              <a:t>The 300s are all the ”wrong number” codes. 302 Found responses include a header called Location that you’re intended to visit instead of whatever you asked for, and browsers will automatically redirect you.</a:t>
            </a:r>
          </a:p>
          <a:p>
            <a:r>
              <a:rPr lang="en-US" dirty="0"/>
              <a:t>The 400s are the “you done messed up, A-A-Ron!” codes. It means something the client did was wrong, and you shouldn’t send that request again without changing it somehow.</a:t>
            </a:r>
          </a:p>
          <a:p>
            <a:r>
              <a:rPr lang="en-US" dirty="0"/>
              <a:t>The 500s are the “Oops” codes. It means the server is having some kind of trouble that prevented it from fulfilling your request.</a:t>
            </a:r>
          </a:p>
        </p:txBody>
      </p:sp>
      <p:sp>
        <p:nvSpPr>
          <p:cNvPr id="4" name="Slide Number Placeholder 3"/>
          <p:cNvSpPr>
            <a:spLocks noGrp="1"/>
          </p:cNvSpPr>
          <p:nvPr>
            <p:ph type="sldNum" sz="quarter" idx="5"/>
          </p:nvPr>
        </p:nvSpPr>
        <p:spPr/>
        <p:txBody>
          <a:bodyPr/>
          <a:lstStyle/>
          <a:p>
            <a:fld id="{32DCB5D0-D938-4355-9E35-112951920DFA}" type="slidenum">
              <a:rPr lang="en-US" smtClean="0"/>
              <a:t>22</a:t>
            </a:fld>
            <a:endParaRPr lang="en-US"/>
          </a:p>
        </p:txBody>
      </p:sp>
    </p:spTree>
    <p:extLst>
      <p:ext uri="{BB962C8B-B14F-4D97-AF65-F5344CB8AC3E}">
        <p14:creationId xmlns:p14="http://schemas.microsoft.com/office/powerpoint/2010/main" val="3937679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you’ve made your first request, gotten your tweet back, and… crap. </a:t>
            </a:r>
          </a:p>
          <a:p>
            <a:endParaRPr lang="en-US" dirty="0"/>
          </a:p>
          <a:p>
            <a:r>
              <a:rPr lang="en-US" dirty="0"/>
              <a:t>It’s got a typo. Now you need </a:t>
            </a:r>
            <a:r>
              <a:rPr lang="en-US" i="1" dirty="0"/>
              <a:t>another</a:t>
            </a:r>
            <a:r>
              <a:rPr lang="en-US" dirty="0"/>
              <a:t> request to fix it. Good thing postman has tabs! So, you open up a new tab. And another. And another.</a:t>
            </a:r>
          </a:p>
        </p:txBody>
      </p:sp>
      <p:sp>
        <p:nvSpPr>
          <p:cNvPr id="4" name="Slide Number Placeholder 3"/>
          <p:cNvSpPr>
            <a:spLocks noGrp="1"/>
          </p:cNvSpPr>
          <p:nvPr>
            <p:ph type="sldNum" sz="quarter" idx="5"/>
          </p:nvPr>
        </p:nvSpPr>
        <p:spPr/>
        <p:txBody>
          <a:bodyPr/>
          <a:lstStyle/>
          <a:p>
            <a:fld id="{32DCB5D0-D938-4355-9E35-112951920DFA}" type="slidenum">
              <a:rPr lang="en-US" smtClean="0"/>
              <a:t>23</a:t>
            </a:fld>
            <a:endParaRPr lang="en-US"/>
          </a:p>
        </p:txBody>
      </p:sp>
    </p:spTree>
    <p:extLst>
      <p:ext uri="{BB962C8B-B14F-4D97-AF65-F5344CB8AC3E}">
        <p14:creationId xmlns:p14="http://schemas.microsoft.com/office/powerpoint/2010/main" val="55567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mean I have too many tabs open? I can sort of read what they all say… Oh crap, did I close that one? I wanted to save it! </a:t>
            </a:r>
          </a:p>
          <a:p>
            <a:endParaRPr lang="en-US" dirty="0"/>
          </a:p>
          <a:p>
            <a:r>
              <a:rPr lang="en-US" dirty="0"/>
              <a:t>Good thing postman has my back.</a:t>
            </a:r>
          </a:p>
        </p:txBody>
      </p:sp>
      <p:sp>
        <p:nvSpPr>
          <p:cNvPr id="4" name="Slide Number Placeholder 3"/>
          <p:cNvSpPr>
            <a:spLocks noGrp="1"/>
          </p:cNvSpPr>
          <p:nvPr>
            <p:ph type="sldNum" sz="quarter" idx="5"/>
          </p:nvPr>
        </p:nvSpPr>
        <p:spPr/>
        <p:txBody>
          <a:bodyPr/>
          <a:lstStyle/>
          <a:p>
            <a:fld id="{32DCB5D0-D938-4355-9E35-112951920DFA}" type="slidenum">
              <a:rPr lang="en-US" smtClean="0"/>
              <a:t>24</a:t>
            </a:fld>
            <a:endParaRPr lang="en-US"/>
          </a:p>
        </p:txBody>
      </p:sp>
    </p:spTree>
    <p:extLst>
      <p:ext uri="{BB962C8B-B14F-4D97-AF65-F5344CB8AC3E}">
        <p14:creationId xmlns:p14="http://schemas.microsoft.com/office/powerpoint/2010/main" val="1518466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keeps a history of every request you make, so it’s easy to recall older requests. But if you make a certain request or set of requests a lot, it’s time to turn to collections.</a:t>
            </a:r>
          </a:p>
        </p:txBody>
      </p:sp>
      <p:sp>
        <p:nvSpPr>
          <p:cNvPr id="4" name="Slide Number Placeholder 3"/>
          <p:cNvSpPr>
            <a:spLocks noGrp="1"/>
          </p:cNvSpPr>
          <p:nvPr>
            <p:ph type="sldNum" sz="quarter" idx="5"/>
          </p:nvPr>
        </p:nvSpPr>
        <p:spPr/>
        <p:txBody>
          <a:bodyPr/>
          <a:lstStyle/>
          <a:p>
            <a:fld id="{32DCB5D0-D938-4355-9E35-112951920DFA}" type="slidenum">
              <a:rPr lang="en-US" smtClean="0"/>
              <a:t>25</a:t>
            </a:fld>
            <a:endParaRPr lang="en-US"/>
          </a:p>
        </p:txBody>
      </p:sp>
    </p:spTree>
    <p:extLst>
      <p:ext uri="{BB962C8B-B14F-4D97-AF65-F5344CB8AC3E}">
        <p14:creationId xmlns:p14="http://schemas.microsoft.com/office/powerpoint/2010/main" val="178503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lets you save requests, and group multiple saved requests into a collection. Collections can have folders, which means you can get as many layers of nesting as you need. </a:t>
            </a:r>
          </a:p>
        </p:txBody>
      </p:sp>
      <p:sp>
        <p:nvSpPr>
          <p:cNvPr id="4" name="Slide Number Placeholder 3"/>
          <p:cNvSpPr>
            <a:spLocks noGrp="1"/>
          </p:cNvSpPr>
          <p:nvPr>
            <p:ph type="sldNum" sz="quarter" idx="5"/>
          </p:nvPr>
        </p:nvSpPr>
        <p:spPr/>
        <p:txBody>
          <a:bodyPr/>
          <a:lstStyle/>
          <a:p>
            <a:fld id="{32DCB5D0-D938-4355-9E35-112951920DFA}" type="slidenum">
              <a:rPr lang="en-US" smtClean="0"/>
              <a:t>26</a:t>
            </a:fld>
            <a:endParaRPr lang="en-US"/>
          </a:p>
        </p:txBody>
      </p:sp>
    </p:spTree>
    <p:extLst>
      <p:ext uri="{BB962C8B-B14F-4D97-AF65-F5344CB8AC3E}">
        <p14:creationId xmlns:p14="http://schemas.microsoft.com/office/powerpoint/2010/main" val="1118325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even better though. Collections also let you define things for the entire collection, like a default authorization scheme. Remember this, because this is how you do automatic authorization!</a:t>
            </a:r>
          </a:p>
        </p:txBody>
      </p:sp>
      <p:sp>
        <p:nvSpPr>
          <p:cNvPr id="4" name="Slide Number Placeholder 3"/>
          <p:cNvSpPr>
            <a:spLocks noGrp="1"/>
          </p:cNvSpPr>
          <p:nvPr>
            <p:ph type="sldNum" sz="quarter" idx="5"/>
          </p:nvPr>
        </p:nvSpPr>
        <p:spPr/>
        <p:txBody>
          <a:bodyPr/>
          <a:lstStyle/>
          <a:p>
            <a:fld id="{32DCB5D0-D938-4355-9E35-112951920DFA}" type="slidenum">
              <a:rPr lang="en-US" smtClean="0"/>
              <a:t>27</a:t>
            </a:fld>
            <a:endParaRPr lang="en-US"/>
          </a:p>
        </p:txBody>
      </p:sp>
    </p:spTree>
    <p:extLst>
      <p:ext uri="{BB962C8B-B14F-4D97-AF65-F5344CB8AC3E}">
        <p14:creationId xmlns:p14="http://schemas.microsoft.com/office/powerpoint/2010/main" val="3355138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say it gets even better? Because it gets still better than that. You can import and export collections to JSON files. That makes them super easy to share around. I even have a github repository called pharmacy </a:t>
            </a:r>
            <a:r>
              <a:rPr lang="en-US" dirty="0" err="1"/>
              <a:t>api</a:t>
            </a:r>
            <a:r>
              <a:rPr lang="en-US" dirty="0"/>
              <a:t> postman with all the collections I’ve put together for Health and Wellness. I’ll put a link on the last slide.</a:t>
            </a:r>
          </a:p>
        </p:txBody>
      </p:sp>
      <p:sp>
        <p:nvSpPr>
          <p:cNvPr id="4" name="Slide Number Placeholder 3"/>
          <p:cNvSpPr>
            <a:spLocks noGrp="1"/>
          </p:cNvSpPr>
          <p:nvPr>
            <p:ph type="sldNum" sz="quarter" idx="5"/>
          </p:nvPr>
        </p:nvSpPr>
        <p:spPr/>
        <p:txBody>
          <a:bodyPr/>
          <a:lstStyle/>
          <a:p>
            <a:fld id="{32DCB5D0-D938-4355-9E35-112951920DFA}" type="slidenum">
              <a:rPr lang="en-US" smtClean="0"/>
              <a:t>28</a:t>
            </a:fld>
            <a:endParaRPr lang="en-US"/>
          </a:p>
        </p:txBody>
      </p:sp>
    </p:spTree>
    <p:extLst>
      <p:ext uri="{BB962C8B-B14F-4D97-AF65-F5344CB8AC3E}">
        <p14:creationId xmlns:p14="http://schemas.microsoft.com/office/powerpoint/2010/main" val="3144198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we’ve got this HTTP thing down, made a few requests, put them into a collection, what’s next? Well, it’s getting </a:t>
            </a:r>
            <a:r>
              <a:rPr lang="en-US" i="1" dirty="0"/>
              <a:t>really</a:t>
            </a:r>
            <a:r>
              <a:rPr lang="en-US" dirty="0"/>
              <a:t> annoying having to copy paste these long public API URLs around everywhere. It sure would be nice if we could store them somewhere and refer to them.</a:t>
            </a:r>
          </a:p>
        </p:txBody>
      </p:sp>
      <p:sp>
        <p:nvSpPr>
          <p:cNvPr id="4" name="Slide Number Placeholder 3"/>
          <p:cNvSpPr>
            <a:spLocks noGrp="1"/>
          </p:cNvSpPr>
          <p:nvPr>
            <p:ph type="sldNum" sz="quarter" idx="5"/>
          </p:nvPr>
        </p:nvSpPr>
        <p:spPr/>
        <p:txBody>
          <a:bodyPr/>
          <a:lstStyle/>
          <a:p>
            <a:fld id="{32DCB5D0-D938-4355-9E35-112951920DFA}" type="slidenum">
              <a:rPr lang="en-US" smtClean="0"/>
              <a:t>29</a:t>
            </a:fld>
            <a:endParaRPr lang="en-US"/>
          </a:p>
        </p:txBody>
      </p:sp>
    </p:spTree>
    <p:extLst>
      <p:ext uri="{BB962C8B-B14F-4D97-AF65-F5344CB8AC3E}">
        <p14:creationId xmlns:p14="http://schemas.microsoft.com/office/powerpoint/2010/main" val="389897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Nope, nope, nope.</a:t>
            </a:r>
          </a:p>
        </p:txBody>
      </p:sp>
      <p:sp>
        <p:nvSpPr>
          <p:cNvPr id="4" name="Slide Number Placeholder 3"/>
          <p:cNvSpPr>
            <a:spLocks noGrp="1"/>
          </p:cNvSpPr>
          <p:nvPr>
            <p:ph type="sldNum" sz="quarter" idx="5"/>
          </p:nvPr>
        </p:nvSpPr>
        <p:spPr/>
        <p:txBody>
          <a:bodyPr/>
          <a:lstStyle/>
          <a:p>
            <a:fld id="{32DCB5D0-D938-4355-9E35-112951920DFA}" type="slidenum">
              <a:rPr lang="en-US" smtClean="0"/>
              <a:t>3</a:t>
            </a:fld>
            <a:endParaRPr lang="en-US"/>
          </a:p>
        </p:txBody>
      </p:sp>
    </p:spTree>
    <p:extLst>
      <p:ext uri="{BB962C8B-B14F-4D97-AF65-F5344CB8AC3E}">
        <p14:creationId xmlns:p14="http://schemas.microsoft.com/office/powerpoint/2010/main" val="382637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if I highlight that base domain… what’s this? Set as variable? And I can scope it globally, or to my collection, or to… an environment? What’s an environment?</a:t>
            </a:r>
          </a:p>
        </p:txBody>
      </p:sp>
      <p:sp>
        <p:nvSpPr>
          <p:cNvPr id="4" name="Slide Number Placeholder 3"/>
          <p:cNvSpPr>
            <a:spLocks noGrp="1"/>
          </p:cNvSpPr>
          <p:nvPr>
            <p:ph type="sldNum" sz="quarter" idx="5"/>
          </p:nvPr>
        </p:nvSpPr>
        <p:spPr/>
        <p:txBody>
          <a:bodyPr/>
          <a:lstStyle/>
          <a:p>
            <a:fld id="{32DCB5D0-D938-4355-9E35-112951920DFA}" type="slidenum">
              <a:rPr lang="en-US" smtClean="0"/>
              <a:t>30</a:t>
            </a:fld>
            <a:endParaRPr lang="en-US"/>
          </a:p>
        </p:txBody>
      </p:sp>
    </p:spTree>
    <p:extLst>
      <p:ext uri="{BB962C8B-B14F-4D97-AF65-F5344CB8AC3E}">
        <p14:creationId xmlns:p14="http://schemas.microsoft.com/office/powerpoint/2010/main" val="11616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Environments give our collections superpowers. With an environment set up, you can have a single variable that means different things depending on what environment you’re in. </a:t>
            </a:r>
          </a:p>
          <a:p>
            <a:endParaRPr lang="en-US" dirty="0"/>
          </a:p>
          <a:p>
            <a:r>
              <a:rPr lang="en-US" dirty="0"/>
              <a:t>You’ll probably notice that all these environment variables have an initial and a current value. That’s because environments can be exported too, and you don’t want to put your production secrets in plaintext when you share your environments with a friend. The current value is what postman uses; the initial value is what gets exported. They’re the same unless you make them different.</a:t>
            </a:r>
          </a:p>
        </p:txBody>
      </p:sp>
      <p:sp>
        <p:nvSpPr>
          <p:cNvPr id="4" name="Slide Number Placeholder 3"/>
          <p:cNvSpPr>
            <a:spLocks noGrp="1"/>
          </p:cNvSpPr>
          <p:nvPr>
            <p:ph type="sldNum" sz="quarter" idx="5"/>
          </p:nvPr>
        </p:nvSpPr>
        <p:spPr/>
        <p:txBody>
          <a:bodyPr/>
          <a:lstStyle/>
          <a:p>
            <a:fld id="{32DCB5D0-D938-4355-9E35-112951920DFA}" type="slidenum">
              <a:rPr lang="en-US" smtClean="0"/>
              <a:t>31</a:t>
            </a:fld>
            <a:endParaRPr lang="en-US"/>
          </a:p>
        </p:txBody>
      </p:sp>
    </p:spTree>
    <p:extLst>
      <p:ext uri="{BB962C8B-B14F-4D97-AF65-F5344CB8AC3E}">
        <p14:creationId xmlns:p14="http://schemas.microsoft.com/office/powerpoint/2010/main" val="1970578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our collection is </a:t>
            </a:r>
            <a:r>
              <a:rPr lang="en-US" dirty="0" err="1"/>
              <a:t>variabled</a:t>
            </a:r>
            <a:r>
              <a:rPr lang="en-US" dirty="0"/>
              <a:t> up. We’ve got 200 requests in there, and it’s super easy to run them one by one. You could use them as a </a:t>
            </a:r>
            <a:r>
              <a:rPr lang="en-US" i="1" dirty="0"/>
              <a:t>nearly</a:t>
            </a:r>
            <a:r>
              <a:rPr lang="en-US" dirty="0"/>
              <a:t> automated integration test. </a:t>
            </a:r>
          </a:p>
          <a:p>
            <a:endParaRPr lang="en-US" dirty="0"/>
          </a:p>
          <a:p>
            <a:r>
              <a:rPr lang="en-US" dirty="0"/>
              <a:t>You see that little status bar item in the bottom right corner that says “Runner”? If you click it, you get this screen. </a:t>
            </a:r>
          </a:p>
        </p:txBody>
      </p:sp>
      <p:sp>
        <p:nvSpPr>
          <p:cNvPr id="4" name="Slide Number Placeholder 3"/>
          <p:cNvSpPr>
            <a:spLocks noGrp="1"/>
          </p:cNvSpPr>
          <p:nvPr>
            <p:ph type="sldNum" sz="quarter" idx="5"/>
          </p:nvPr>
        </p:nvSpPr>
        <p:spPr/>
        <p:txBody>
          <a:bodyPr/>
          <a:lstStyle/>
          <a:p>
            <a:fld id="{32DCB5D0-D938-4355-9E35-112951920DFA}" type="slidenum">
              <a:rPr lang="en-US" smtClean="0"/>
              <a:t>32</a:t>
            </a:fld>
            <a:endParaRPr lang="en-US"/>
          </a:p>
        </p:txBody>
      </p:sp>
    </p:spTree>
    <p:extLst>
      <p:ext uri="{BB962C8B-B14F-4D97-AF65-F5344CB8AC3E}">
        <p14:creationId xmlns:p14="http://schemas.microsoft.com/office/powerpoint/2010/main" val="3563351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collection and you’re off to the races. Just press that Run button.</a:t>
            </a:r>
          </a:p>
        </p:txBody>
      </p:sp>
      <p:sp>
        <p:nvSpPr>
          <p:cNvPr id="4" name="Slide Number Placeholder 3"/>
          <p:cNvSpPr>
            <a:spLocks noGrp="1"/>
          </p:cNvSpPr>
          <p:nvPr>
            <p:ph type="sldNum" sz="quarter" idx="5"/>
          </p:nvPr>
        </p:nvSpPr>
        <p:spPr/>
        <p:txBody>
          <a:bodyPr/>
          <a:lstStyle/>
          <a:p>
            <a:fld id="{32DCB5D0-D938-4355-9E35-112951920DFA}" type="slidenum">
              <a:rPr lang="en-US" smtClean="0"/>
              <a:t>33</a:t>
            </a:fld>
            <a:endParaRPr lang="en-US"/>
          </a:p>
        </p:txBody>
      </p:sp>
    </p:spTree>
    <p:extLst>
      <p:ext uri="{BB962C8B-B14F-4D97-AF65-F5344CB8AC3E}">
        <p14:creationId xmlns:p14="http://schemas.microsoft.com/office/powerpoint/2010/main" val="2567387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Boom. One click testing that took no time at all to set up, using the requests you already have from your manual testing.</a:t>
            </a:r>
          </a:p>
          <a:p>
            <a:endParaRPr lang="en-US" dirty="0"/>
          </a:p>
          <a:p>
            <a:r>
              <a:rPr lang="en-US" dirty="0"/>
              <a:t>But Caleb, that’s not automated testing. One click is still one click. I want to set this up in my continuous integration pipeline and never touch it again.</a:t>
            </a:r>
          </a:p>
        </p:txBody>
      </p:sp>
      <p:sp>
        <p:nvSpPr>
          <p:cNvPr id="4" name="Slide Number Placeholder 3"/>
          <p:cNvSpPr>
            <a:spLocks noGrp="1"/>
          </p:cNvSpPr>
          <p:nvPr>
            <p:ph type="sldNum" sz="quarter" idx="5"/>
          </p:nvPr>
        </p:nvSpPr>
        <p:spPr/>
        <p:txBody>
          <a:bodyPr/>
          <a:lstStyle/>
          <a:p>
            <a:fld id="{32DCB5D0-D938-4355-9E35-112951920DFA}" type="slidenum">
              <a:rPr lang="en-US" smtClean="0"/>
              <a:t>34</a:t>
            </a:fld>
            <a:endParaRPr lang="en-US"/>
          </a:p>
        </p:txBody>
      </p:sp>
    </p:spTree>
    <p:extLst>
      <p:ext uri="{BB962C8B-B14F-4D97-AF65-F5344CB8AC3E}">
        <p14:creationId xmlns:p14="http://schemas.microsoft.com/office/powerpoint/2010/main" val="173952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 enough, I did promise you that we’d automate this. </a:t>
            </a:r>
          </a:p>
          <a:p>
            <a:endParaRPr lang="en-US" dirty="0"/>
          </a:p>
          <a:p>
            <a:r>
              <a:rPr lang="en-US" dirty="0"/>
              <a:t>Once you’ve got node, you’ve got </a:t>
            </a:r>
            <a:r>
              <a:rPr lang="en-US" dirty="0" err="1"/>
              <a:t>npm</a:t>
            </a:r>
            <a:r>
              <a:rPr lang="en-US" dirty="0"/>
              <a:t>. Run `</a:t>
            </a:r>
            <a:r>
              <a:rPr lang="en-US" dirty="0" err="1"/>
              <a:t>npm</a:t>
            </a:r>
            <a:r>
              <a:rPr lang="en-US" dirty="0"/>
              <a:t> </a:t>
            </a:r>
            <a:r>
              <a:rPr lang="en-US" dirty="0" err="1"/>
              <a:t>i</a:t>
            </a:r>
            <a:r>
              <a:rPr lang="en-US" dirty="0"/>
              <a:t> –g </a:t>
            </a:r>
            <a:r>
              <a:rPr lang="en-US" dirty="0" err="1"/>
              <a:t>newman</a:t>
            </a:r>
            <a:r>
              <a:rPr lang="en-US" dirty="0"/>
              <a:t>` (or `yarn global add </a:t>
            </a:r>
            <a:r>
              <a:rPr lang="en-US" dirty="0" err="1"/>
              <a:t>newman</a:t>
            </a:r>
            <a:r>
              <a:rPr lang="en-US" dirty="0"/>
              <a:t>` for those that prefer it) at that terminal and grab the NPM package Newman. The `</a:t>
            </a:r>
            <a:r>
              <a:rPr lang="en-US" dirty="0" err="1"/>
              <a:t>i</a:t>
            </a:r>
            <a:r>
              <a:rPr lang="en-US" dirty="0"/>
              <a:t>` is for install, the hyphen g is for globally.</a:t>
            </a:r>
          </a:p>
        </p:txBody>
      </p:sp>
      <p:sp>
        <p:nvSpPr>
          <p:cNvPr id="4" name="Slide Number Placeholder 3"/>
          <p:cNvSpPr>
            <a:spLocks noGrp="1"/>
          </p:cNvSpPr>
          <p:nvPr>
            <p:ph type="sldNum" sz="quarter" idx="5"/>
          </p:nvPr>
        </p:nvSpPr>
        <p:spPr/>
        <p:txBody>
          <a:bodyPr/>
          <a:lstStyle/>
          <a:p>
            <a:fld id="{32DCB5D0-D938-4355-9E35-112951920DFA}" type="slidenum">
              <a:rPr lang="en-US" smtClean="0"/>
              <a:t>35</a:t>
            </a:fld>
            <a:endParaRPr lang="en-US"/>
          </a:p>
        </p:txBody>
      </p:sp>
    </p:spTree>
    <p:extLst>
      <p:ext uri="{BB962C8B-B14F-4D97-AF65-F5344CB8AC3E}">
        <p14:creationId xmlns:p14="http://schemas.microsoft.com/office/powerpoint/2010/main" val="2968621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Newman does what we just did in postman, but on the command line. It can print your results to the screen, it gives the correct response codes for CI, and it can even export your results as JSON if you want to write an integration like a github hook. </a:t>
            </a:r>
          </a:p>
        </p:txBody>
      </p:sp>
      <p:sp>
        <p:nvSpPr>
          <p:cNvPr id="4" name="Slide Number Placeholder 3"/>
          <p:cNvSpPr>
            <a:spLocks noGrp="1"/>
          </p:cNvSpPr>
          <p:nvPr>
            <p:ph type="sldNum" sz="quarter" idx="5"/>
          </p:nvPr>
        </p:nvSpPr>
        <p:spPr/>
        <p:txBody>
          <a:bodyPr/>
          <a:lstStyle/>
          <a:p>
            <a:fld id="{32DCB5D0-D938-4355-9E35-112951920DFA}" type="slidenum">
              <a:rPr lang="en-US" smtClean="0"/>
              <a:t>36</a:t>
            </a:fld>
            <a:endParaRPr lang="en-US"/>
          </a:p>
        </p:txBody>
      </p:sp>
    </p:spTree>
    <p:extLst>
      <p:ext uri="{BB962C8B-B14F-4D97-AF65-F5344CB8AC3E}">
        <p14:creationId xmlns:p14="http://schemas.microsoft.com/office/powerpoint/2010/main" val="872048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Postman is not the only app or CLI that lets you make requests.</a:t>
            </a:r>
          </a:p>
          <a:p>
            <a:endParaRPr lang="en-US" dirty="0"/>
          </a:p>
          <a:p>
            <a:r>
              <a:rPr lang="en-US" dirty="0"/>
              <a:t>If you’re in a programming language, there are almost always built in libraries for making requests. </a:t>
            </a:r>
          </a:p>
          <a:p>
            <a:endParaRPr lang="en-US" dirty="0"/>
          </a:p>
          <a:p>
            <a:r>
              <a:rPr lang="en-US" dirty="0"/>
              <a:t>Outside of code, on the command line, </a:t>
            </a:r>
            <a:r>
              <a:rPr lang="en-US" dirty="0" err="1"/>
              <a:t>cURL</a:t>
            </a:r>
            <a:r>
              <a:rPr lang="en-US" dirty="0"/>
              <a:t> and </a:t>
            </a:r>
            <a:r>
              <a:rPr lang="en-US" dirty="0" err="1"/>
              <a:t>wget</a:t>
            </a:r>
            <a:r>
              <a:rPr lang="en-US" dirty="0"/>
              <a:t> are the de facto standards. If you’re looking for more, I like the python package </a:t>
            </a:r>
            <a:r>
              <a:rPr lang="en-US" dirty="0" err="1"/>
              <a:t>HTTPie</a:t>
            </a:r>
            <a:r>
              <a:rPr lang="en-US" dirty="0"/>
              <a:t>, which adds nice syntax highlighting and an easy interface.</a:t>
            </a:r>
          </a:p>
          <a:p>
            <a:endParaRPr lang="en-US" dirty="0"/>
          </a:p>
          <a:p>
            <a:r>
              <a:rPr lang="en-US" dirty="0"/>
              <a:t>If you’re looking for more GUIs, </a:t>
            </a:r>
            <a:r>
              <a:rPr lang="en-US" dirty="0" err="1"/>
              <a:t>HTTPie</a:t>
            </a:r>
            <a:r>
              <a:rPr lang="en-US" dirty="0"/>
              <a:t> has one… but there’s another big player already in use here at Hy-Vee.</a:t>
            </a:r>
          </a:p>
        </p:txBody>
      </p:sp>
      <p:sp>
        <p:nvSpPr>
          <p:cNvPr id="4" name="Slide Number Placeholder 3"/>
          <p:cNvSpPr>
            <a:spLocks noGrp="1"/>
          </p:cNvSpPr>
          <p:nvPr>
            <p:ph type="sldNum" sz="quarter" idx="5"/>
          </p:nvPr>
        </p:nvSpPr>
        <p:spPr/>
        <p:txBody>
          <a:bodyPr/>
          <a:lstStyle/>
          <a:p>
            <a:fld id="{32DCB5D0-D938-4355-9E35-112951920DFA}" type="slidenum">
              <a:rPr lang="en-US" smtClean="0"/>
              <a:t>37</a:t>
            </a:fld>
            <a:endParaRPr lang="en-US"/>
          </a:p>
        </p:txBody>
      </p:sp>
    </p:spTree>
    <p:extLst>
      <p:ext uri="{BB962C8B-B14F-4D97-AF65-F5344CB8AC3E}">
        <p14:creationId xmlns:p14="http://schemas.microsoft.com/office/powerpoint/2010/main" val="3379906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Insomnia was created back in 2016 by the API company Kong as an alternative to Postman. It’s developed in the open on </a:t>
            </a:r>
            <a:r>
              <a:rPr lang="en-US" dirty="0" err="1"/>
              <a:t>github</a:t>
            </a:r>
            <a:r>
              <a:rPr lang="en-US" dirty="0"/>
              <a:t> and has a thriving ecosystem of plugins.</a:t>
            </a:r>
          </a:p>
          <a:p>
            <a:endParaRPr lang="en-US" dirty="0"/>
          </a:p>
          <a:p>
            <a:r>
              <a:rPr lang="en-US" dirty="0"/>
              <a:t>Because it’s more open than Postman, it has no reason to withhold features like automatic syncing for paying customers. Let’s take a look:</a:t>
            </a:r>
          </a:p>
        </p:txBody>
      </p:sp>
      <p:sp>
        <p:nvSpPr>
          <p:cNvPr id="4" name="Slide Number Placeholder 3"/>
          <p:cNvSpPr>
            <a:spLocks noGrp="1"/>
          </p:cNvSpPr>
          <p:nvPr>
            <p:ph type="sldNum" sz="quarter" idx="5"/>
          </p:nvPr>
        </p:nvSpPr>
        <p:spPr/>
        <p:txBody>
          <a:bodyPr/>
          <a:lstStyle/>
          <a:p>
            <a:fld id="{32DCB5D0-D938-4355-9E35-112951920DFA}" type="slidenum">
              <a:rPr lang="en-US" smtClean="0"/>
              <a:t>38</a:t>
            </a:fld>
            <a:endParaRPr lang="en-US"/>
          </a:p>
        </p:txBody>
      </p:sp>
    </p:spTree>
    <p:extLst>
      <p:ext uri="{BB962C8B-B14F-4D97-AF65-F5344CB8AC3E}">
        <p14:creationId xmlns:p14="http://schemas.microsoft.com/office/powerpoint/2010/main" val="2855700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Syncing in insomnia is as simple as adding a git repo to your existing collections, or adding your collections from an existing git repo. The hardest part is generating the auth token, which </a:t>
            </a:r>
            <a:r>
              <a:rPr lang="en-US" dirty="0" err="1"/>
              <a:t>github</a:t>
            </a:r>
            <a:r>
              <a:rPr lang="en-US" dirty="0"/>
              <a:t> makes easy.</a:t>
            </a:r>
          </a:p>
        </p:txBody>
      </p:sp>
      <p:sp>
        <p:nvSpPr>
          <p:cNvPr id="4" name="Slide Number Placeholder 3"/>
          <p:cNvSpPr>
            <a:spLocks noGrp="1"/>
          </p:cNvSpPr>
          <p:nvPr>
            <p:ph type="sldNum" sz="quarter" idx="5"/>
          </p:nvPr>
        </p:nvSpPr>
        <p:spPr/>
        <p:txBody>
          <a:bodyPr/>
          <a:lstStyle/>
          <a:p>
            <a:fld id="{32DCB5D0-D938-4355-9E35-112951920DFA}" type="slidenum">
              <a:rPr lang="en-US" smtClean="0"/>
              <a:t>39</a:t>
            </a:fld>
            <a:endParaRPr lang="en-US"/>
          </a:p>
        </p:txBody>
      </p:sp>
    </p:spTree>
    <p:extLst>
      <p:ext uri="{BB962C8B-B14F-4D97-AF65-F5344CB8AC3E}">
        <p14:creationId xmlns:p14="http://schemas.microsoft.com/office/powerpoint/2010/main" val="3103445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it is. </a:t>
            </a:r>
          </a:p>
        </p:txBody>
      </p:sp>
      <p:sp>
        <p:nvSpPr>
          <p:cNvPr id="4" name="Slide Number Placeholder 3"/>
          <p:cNvSpPr>
            <a:spLocks noGrp="1"/>
          </p:cNvSpPr>
          <p:nvPr>
            <p:ph type="sldNum" sz="quarter" idx="5"/>
          </p:nvPr>
        </p:nvSpPr>
        <p:spPr/>
        <p:txBody>
          <a:bodyPr/>
          <a:lstStyle/>
          <a:p>
            <a:fld id="{32DCB5D0-D938-4355-9E35-112951920DFA}" type="slidenum">
              <a:rPr lang="en-US" smtClean="0"/>
              <a:t>4</a:t>
            </a:fld>
            <a:endParaRPr lang="en-US"/>
          </a:p>
        </p:txBody>
      </p:sp>
    </p:spTree>
    <p:extLst>
      <p:ext uri="{BB962C8B-B14F-4D97-AF65-F5344CB8AC3E}">
        <p14:creationId xmlns:p14="http://schemas.microsoft.com/office/powerpoint/2010/main" val="1209529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postman, you have collections, variables, and environments. Both have great out of the box support for </a:t>
            </a:r>
            <a:r>
              <a:rPr lang="en-US" dirty="0" err="1"/>
              <a:t>GraphQL</a:t>
            </a:r>
            <a:r>
              <a:rPr lang="en-US" dirty="0"/>
              <a:t> as well. Just like </a:t>
            </a:r>
            <a:r>
              <a:rPr lang="en-US" dirty="0" err="1"/>
              <a:t>newman</a:t>
            </a:r>
            <a:r>
              <a:rPr lang="en-US" dirty="0"/>
              <a:t>, Insomnia has a command line tool, `</a:t>
            </a:r>
            <a:r>
              <a:rPr lang="en-US" dirty="0" err="1"/>
              <a:t>inso</a:t>
            </a:r>
            <a:r>
              <a:rPr lang="en-US" dirty="0"/>
              <a:t>`.  I even found that Ethan </a:t>
            </a:r>
            <a:r>
              <a:rPr lang="en-US" dirty="0" err="1"/>
              <a:t>Titler</a:t>
            </a:r>
            <a:r>
              <a:rPr lang="en-US" dirty="0"/>
              <a:t> has a set of collections for it already on our GitHub!</a:t>
            </a:r>
          </a:p>
          <a:p>
            <a:endParaRPr lang="en-US" dirty="0"/>
          </a:p>
          <a:p>
            <a:r>
              <a:rPr lang="en-US" dirty="0"/>
              <a:t>So why don’t I use it?</a:t>
            </a:r>
          </a:p>
        </p:txBody>
      </p:sp>
      <p:sp>
        <p:nvSpPr>
          <p:cNvPr id="4" name="Slide Number Placeholder 3"/>
          <p:cNvSpPr>
            <a:spLocks noGrp="1"/>
          </p:cNvSpPr>
          <p:nvPr>
            <p:ph type="sldNum" sz="quarter" idx="5"/>
          </p:nvPr>
        </p:nvSpPr>
        <p:spPr/>
        <p:txBody>
          <a:bodyPr/>
          <a:lstStyle/>
          <a:p>
            <a:fld id="{32DCB5D0-D938-4355-9E35-112951920DFA}" type="slidenum">
              <a:rPr lang="en-US" smtClean="0"/>
              <a:t>40</a:t>
            </a:fld>
            <a:endParaRPr lang="en-US"/>
          </a:p>
        </p:txBody>
      </p:sp>
    </p:spTree>
    <p:extLst>
      <p:ext uri="{BB962C8B-B14F-4D97-AF65-F5344CB8AC3E}">
        <p14:creationId xmlns:p14="http://schemas.microsoft.com/office/powerpoint/2010/main" val="2729898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lot of small things that all add up. First, you can’t do things per collection or folder in insomnia. There are no collection variables, and you can’t use a collection wide auth (that I have found).</a:t>
            </a:r>
          </a:p>
          <a:p>
            <a:endParaRPr lang="en-US" dirty="0"/>
          </a:p>
          <a:p>
            <a:r>
              <a:rPr lang="en-US" dirty="0"/>
              <a:t>Speaking of auth, postman will auto-generate a </a:t>
            </a:r>
            <a:r>
              <a:rPr lang="en-US" dirty="0" err="1"/>
              <a:t>jwt</a:t>
            </a:r>
            <a:r>
              <a:rPr lang="en-US" dirty="0"/>
              <a:t> for you. As far as I can tell, insomnia can’t, or might be able to with a plugin if you know how to use it.</a:t>
            </a:r>
          </a:p>
        </p:txBody>
      </p:sp>
      <p:sp>
        <p:nvSpPr>
          <p:cNvPr id="4" name="Slide Number Placeholder 3"/>
          <p:cNvSpPr>
            <a:spLocks noGrp="1"/>
          </p:cNvSpPr>
          <p:nvPr>
            <p:ph type="sldNum" sz="quarter" idx="5"/>
          </p:nvPr>
        </p:nvSpPr>
        <p:spPr/>
        <p:txBody>
          <a:bodyPr/>
          <a:lstStyle/>
          <a:p>
            <a:fld id="{32DCB5D0-D938-4355-9E35-112951920DFA}" type="slidenum">
              <a:rPr lang="en-US" smtClean="0"/>
              <a:t>41</a:t>
            </a:fld>
            <a:endParaRPr lang="en-US"/>
          </a:p>
        </p:txBody>
      </p:sp>
    </p:spTree>
    <p:extLst>
      <p:ext uri="{BB962C8B-B14F-4D97-AF65-F5344CB8AC3E}">
        <p14:creationId xmlns:p14="http://schemas.microsoft.com/office/powerpoint/2010/main" val="1174031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many of our APIs use path variables instead of query parameters. In postman, this is supported directly. In insomnia it requires a plugin and you’re not sure before you send the request if you got the params lined up.</a:t>
            </a:r>
          </a:p>
        </p:txBody>
      </p:sp>
      <p:sp>
        <p:nvSpPr>
          <p:cNvPr id="4" name="Slide Number Placeholder 3"/>
          <p:cNvSpPr>
            <a:spLocks noGrp="1"/>
          </p:cNvSpPr>
          <p:nvPr>
            <p:ph type="sldNum" sz="quarter" idx="5"/>
          </p:nvPr>
        </p:nvSpPr>
        <p:spPr/>
        <p:txBody>
          <a:bodyPr/>
          <a:lstStyle/>
          <a:p>
            <a:fld id="{32DCB5D0-D938-4355-9E35-112951920DFA}" type="slidenum">
              <a:rPr lang="en-US" smtClean="0"/>
              <a:t>42</a:t>
            </a:fld>
            <a:endParaRPr lang="en-US"/>
          </a:p>
        </p:txBody>
      </p:sp>
    </p:spTree>
    <p:extLst>
      <p:ext uri="{BB962C8B-B14F-4D97-AF65-F5344CB8AC3E}">
        <p14:creationId xmlns:p14="http://schemas.microsoft.com/office/powerpoint/2010/main" val="1553566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Environments in Insomnia don’t have a friendly GUI for editing them. You have to manually type in JSON. That part’s not so bad, but it also means there are no secret variables. Anything in the environment is plain text.</a:t>
            </a:r>
          </a:p>
        </p:txBody>
      </p:sp>
      <p:sp>
        <p:nvSpPr>
          <p:cNvPr id="4" name="Slide Number Placeholder 3"/>
          <p:cNvSpPr>
            <a:spLocks noGrp="1"/>
          </p:cNvSpPr>
          <p:nvPr>
            <p:ph type="sldNum" sz="quarter" idx="5"/>
          </p:nvPr>
        </p:nvSpPr>
        <p:spPr/>
        <p:txBody>
          <a:bodyPr/>
          <a:lstStyle/>
          <a:p>
            <a:fld id="{32DCB5D0-D938-4355-9E35-112951920DFA}" type="slidenum">
              <a:rPr lang="en-US" smtClean="0"/>
              <a:t>43</a:t>
            </a:fld>
            <a:endParaRPr lang="en-US"/>
          </a:p>
        </p:txBody>
      </p:sp>
    </p:spTree>
    <p:extLst>
      <p:ext uri="{BB962C8B-B14F-4D97-AF65-F5344CB8AC3E}">
        <p14:creationId xmlns:p14="http://schemas.microsoft.com/office/powerpoint/2010/main" val="2932547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44</a:t>
            </a:fld>
            <a:endParaRPr lang="en-US"/>
          </a:p>
        </p:txBody>
      </p:sp>
    </p:spTree>
    <p:extLst>
      <p:ext uri="{BB962C8B-B14F-4D97-AF65-F5344CB8AC3E}">
        <p14:creationId xmlns:p14="http://schemas.microsoft.com/office/powerpoint/2010/main" val="13348876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Thanks everyone for coming to my tech talk. I’ll be around on slack if you have any more questions at all. You all rock!</a:t>
            </a:r>
          </a:p>
        </p:txBody>
      </p:sp>
      <p:sp>
        <p:nvSpPr>
          <p:cNvPr id="4" name="Slide Number Placeholder 3"/>
          <p:cNvSpPr>
            <a:spLocks noGrp="1"/>
          </p:cNvSpPr>
          <p:nvPr>
            <p:ph type="sldNum" sz="quarter" idx="5"/>
          </p:nvPr>
        </p:nvSpPr>
        <p:spPr/>
        <p:txBody>
          <a:bodyPr/>
          <a:lstStyle/>
          <a:p>
            <a:fld id="{32DCB5D0-D938-4355-9E35-112951920DFA}" type="slidenum">
              <a:rPr lang="en-US" smtClean="0"/>
              <a:t>45</a:t>
            </a:fld>
            <a:endParaRPr lang="en-US"/>
          </a:p>
        </p:txBody>
      </p:sp>
    </p:spTree>
    <p:extLst>
      <p:ext uri="{BB962C8B-B14F-4D97-AF65-F5344CB8AC3E}">
        <p14:creationId xmlns:p14="http://schemas.microsoft.com/office/powerpoint/2010/main" val="233538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Caleb! I love board games, piano music, and espresso. I also love titles. You should give your coworkers some titles too. All of these were given to me by my coworkers. </a:t>
            </a:r>
          </a:p>
          <a:p>
            <a:endParaRPr lang="en-US" dirty="0"/>
          </a:p>
          <a:p>
            <a:r>
              <a:rPr lang="en-US" dirty="0"/>
              <a:t>But today my title is expert slide developer and novice public speaker, so let’s continue with what you’re going to learn in today’s talk.</a:t>
            </a:r>
          </a:p>
        </p:txBody>
      </p:sp>
      <p:sp>
        <p:nvSpPr>
          <p:cNvPr id="4" name="Slide Number Placeholder 3"/>
          <p:cNvSpPr>
            <a:spLocks noGrp="1"/>
          </p:cNvSpPr>
          <p:nvPr>
            <p:ph type="sldNum" sz="quarter" idx="5"/>
          </p:nvPr>
        </p:nvSpPr>
        <p:spPr/>
        <p:txBody>
          <a:bodyPr/>
          <a:lstStyle/>
          <a:p>
            <a:fld id="{32DCB5D0-D938-4355-9E35-112951920DFA}" type="slidenum">
              <a:rPr lang="en-US" smtClean="0"/>
              <a:t>5</a:t>
            </a:fld>
            <a:endParaRPr lang="en-US"/>
          </a:p>
        </p:txBody>
      </p:sp>
    </p:spTree>
    <p:extLst>
      <p:ext uri="{BB962C8B-B14F-4D97-AF65-F5344CB8AC3E}">
        <p14:creationId xmlns:p14="http://schemas.microsoft.com/office/powerpoint/2010/main" val="381376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cover a lot, including the what, how, and why of Postman and Insomnia. I'll start with postman and then talk about how Insomnia differs.</a:t>
            </a:r>
          </a:p>
        </p:txBody>
      </p:sp>
      <p:sp>
        <p:nvSpPr>
          <p:cNvPr id="4" name="Slide Number Placeholder 3"/>
          <p:cNvSpPr>
            <a:spLocks noGrp="1"/>
          </p:cNvSpPr>
          <p:nvPr>
            <p:ph type="sldNum" sz="quarter" idx="5"/>
          </p:nvPr>
        </p:nvSpPr>
        <p:spPr/>
        <p:txBody>
          <a:bodyPr/>
          <a:lstStyle/>
          <a:p>
            <a:fld id="{32DCB5D0-D938-4355-9E35-112951920DFA}" type="slidenum">
              <a:rPr lang="en-US" smtClean="0"/>
              <a:t>6</a:t>
            </a:fld>
            <a:endParaRPr lang="en-US"/>
          </a:p>
        </p:txBody>
      </p:sp>
    </p:spTree>
    <p:extLst>
      <p:ext uri="{BB962C8B-B14F-4D97-AF65-F5344CB8AC3E}">
        <p14:creationId xmlns:p14="http://schemas.microsoft.com/office/powerpoint/2010/main" val="416177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postman is a whole separate application with a suite of services attached. But it started as a lowly chrome extension.</a:t>
            </a:r>
          </a:p>
          <a:p>
            <a:endParaRPr lang="en-US" dirty="0"/>
          </a:p>
          <a:p>
            <a:r>
              <a:rPr lang="en-US" dirty="0"/>
              <a:t>Original developer Abhinav Asthana says in 2012 he was a coding intern whose job was to take APIs and convert them into a shareable format. He kept running into the same problem over and over: it was too hard to figure out how APIs worked.</a:t>
            </a:r>
          </a:p>
          <a:p>
            <a:endParaRPr lang="en-US" dirty="0"/>
          </a:p>
          <a:p>
            <a:r>
              <a:rPr lang="en-US" dirty="0"/>
              <a:t>And what do good programmers do when something is hard? He wrote some code to scratch that itch and announced it as an answer on </a:t>
            </a:r>
            <a:r>
              <a:rPr lang="en-US" dirty="0" err="1"/>
              <a:t>StackOverflow</a:t>
            </a:r>
            <a:r>
              <a:rPr lang="en-US" dirty="0"/>
              <a:t>. </a:t>
            </a:r>
          </a:p>
          <a:p>
            <a:endParaRPr lang="en-US" dirty="0"/>
          </a:p>
          <a:p>
            <a:r>
              <a:rPr lang="en-US" dirty="0"/>
              <a:t>After the first half a million users, Abhinav realized that there was a business opportunity here and created a startup with his fellow intern. That turned into the postman we know and love today.</a:t>
            </a:r>
          </a:p>
        </p:txBody>
      </p:sp>
      <p:sp>
        <p:nvSpPr>
          <p:cNvPr id="4" name="Slide Number Placeholder 3"/>
          <p:cNvSpPr>
            <a:spLocks noGrp="1"/>
          </p:cNvSpPr>
          <p:nvPr>
            <p:ph type="sldNum" sz="quarter" idx="5"/>
          </p:nvPr>
        </p:nvSpPr>
        <p:spPr/>
        <p:txBody>
          <a:bodyPr/>
          <a:lstStyle/>
          <a:p>
            <a:fld id="{32DCB5D0-D938-4355-9E35-112951920DFA}" type="slidenum">
              <a:rPr lang="en-US" smtClean="0"/>
              <a:t>7</a:t>
            </a:fld>
            <a:endParaRPr lang="en-US"/>
          </a:p>
        </p:txBody>
      </p:sp>
    </p:spTree>
    <p:extLst>
      <p:ext uri="{BB962C8B-B14F-4D97-AF65-F5344CB8AC3E}">
        <p14:creationId xmlns:p14="http://schemas.microsoft.com/office/powerpoint/2010/main" val="1723863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jump into the app itself. </a:t>
            </a:r>
          </a:p>
          <a:p>
            <a:endParaRPr lang="en-US" dirty="0"/>
          </a:p>
          <a:p>
            <a:r>
              <a:rPr lang="en-US" dirty="0"/>
              <a:t>But… argh… As you all certainly know, most developers are secretly vampires, and those that aren’t vampires are energy conscious, so we are going to have to get rid of this brilliant white monstrosity. Head into your settings and change that theme to dark!</a:t>
            </a:r>
          </a:p>
        </p:txBody>
      </p:sp>
      <p:sp>
        <p:nvSpPr>
          <p:cNvPr id="4" name="Slide Number Placeholder 3"/>
          <p:cNvSpPr>
            <a:spLocks noGrp="1"/>
          </p:cNvSpPr>
          <p:nvPr>
            <p:ph type="sldNum" sz="quarter" idx="5"/>
          </p:nvPr>
        </p:nvSpPr>
        <p:spPr/>
        <p:txBody>
          <a:bodyPr/>
          <a:lstStyle/>
          <a:p>
            <a:fld id="{32DCB5D0-D938-4355-9E35-112951920DFA}" type="slidenum">
              <a:rPr lang="en-US" smtClean="0"/>
              <a:t>8</a:t>
            </a:fld>
            <a:endParaRPr lang="en-US"/>
          </a:p>
        </p:txBody>
      </p:sp>
    </p:spTree>
    <p:extLst>
      <p:ext uri="{BB962C8B-B14F-4D97-AF65-F5344CB8AC3E}">
        <p14:creationId xmlns:p14="http://schemas.microsoft.com/office/powerpoint/2010/main" val="61023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Whew. That was a close one. This looks much better. I’ll note that I’m running this on my work mac, but postman is completely cross platform. You can run it on whatever computer you have.</a:t>
            </a:r>
          </a:p>
        </p:txBody>
      </p:sp>
      <p:sp>
        <p:nvSpPr>
          <p:cNvPr id="4" name="Slide Number Placeholder 3"/>
          <p:cNvSpPr>
            <a:spLocks noGrp="1"/>
          </p:cNvSpPr>
          <p:nvPr>
            <p:ph type="sldNum" sz="quarter" idx="5"/>
          </p:nvPr>
        </p:nvSpPr>
        <p:spPr/>
        <p:txBody>
          <a:bodyPr/>
          <a:lstStyle/>
          <a:p>
            <a:fld id="{32DCB5D0-D938-4355-9E35-112951920DFA}" type="slidenum">
              <a:rPr lang="en-US" smtClean="0"/>
              <a:t>9</a:t>
            </a:fld>
            <a:endParaRPr lang="en-US"/>
          </a:p>
        </p:txBody>
      </p:sp>
    </p:spTree>
    <p:extLst>
      <p:ext uri="{BB962C8B-B14F-4D97-AF65-F5344CB8AC3E}">
        <p14:creationId xmlns:p14="http://schemas.microsoft.com/office/powerpoint/2010/main" val="414107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FDDC-1521-4EEA-B361-FC9CCEC274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AE0D7-29BA-4737-928C-D38FF758D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89ECA2-0FB4-4650-89BC-D0790F902865}"/>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AD54A44A-B5F5-4CAB-844B-21FAA4082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7C09B-9F5F-426F-B6C0-5A4A24E815A9}"/>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13974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Reques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Requests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27944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llecti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809936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ariabl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400" b="0" dirty="0">
                <a:solidFill>
                  <a:schemeClr val="accent6"/>
                </a:solidFill>
              </a:rPr>
              <a:t>Variables</a:t>
            </a:r>
            <a:r>
              <a:rPr lang="en-US" sz="2000" b="1" dirty="0">
                <a:solidFill>
                  <a:schemeClr val="accent6"/>
                </a:solidFill>
              </a:rPr>
              <a:t> ●</a:t>
            </a:r>
            <a:r>
              <a:rPr lang="en-US" sz="2000" b="1" dirty="0">
                <a:solidFill>
                  <a:schemeClr val="accent2"/>
                </a:solidFill>
              </a:rPr>
              <a:t>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4022992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est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6"/>
                </a:solidFill>
              </a:rPr>
              <a:t> ●</a:t>
            </a:r>
            <a:r>
              <a:rPr lang="en-US" sz="2000" b="1" dirty="0">
                <a:solidFill>
                  <a:schemeClr val="accent2"/>
                </a:solidFill>
              </a:rPr>
              <a:t> </a:t>
            </a:r>
            <a:r>
              <a:rPr lang="en-US" sz="2400" b="0" dirty="0">
                <a:solidFill>
                  <a:schemeClr val="accent6"/>
                </a:solidFill>
              </a:rPr>
              <a:t>Testing</a:t>
            </a:r>
            <a:r>
              <a:rPr lang="en-US" sz="2000" b="1" dirty="0">
                <a:solidFill>
                  <a:schemeClr val="accent6"/>
                </a:solidFill>
              </a:rPr>
              <a:t> ●</a:t>
            </a:r>
            <a:r>
              <a:rPr lang="en-US" sz="2000" b="1" dirty="0">
                <a:solidFill>
                  <a:schemeClr val="accent2"/>
                </a:solidFill>
              </a:rPr>
              <a:t>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972772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dvanc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6"/>
                </a:solidFill>
              </a:rPr>
              <a:t> </a:t>
            </a:r>
            <a:r>
              <a:rPr lang="en-US" sz="2000" b="1" dirty="0">
                <a:solidFill>
                  <a:schemeClr val="accent2"/>
                </a:solidFill>
              </a:rPr>
              <a:t>● </a:t>
            </a:r>
            <a:r>
              <a:rPr lang="en-US" sz="2000" b="0" dirty="0">
                <a:solidFill>
                  <a:schemeClr val="accent2"/>
                </a:solidFill>
              </a:rPr>
              <a:t>Testing</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Insomnia</a:t>
            </a:r>
            <a:r>
              <a:rPr lang="en-US" sz="2000" b="1" dirty="0">
                <a:solidFill>
                  <a:schemeClr val="accent2"/>
                </a:solidFill>
              </a:rPr>
              <a:t> </a:t>
            </a:r>
            <a:r>
              <a:rPr lang="en-US" sz="2000" b="1" dirty="0">
                <a:solidFill>
                  <a:schemeClr val="accent6"/>
                </a:solidFill>
              </a:rPr>
              <a:t>●</a:t>
            </a:r>
          </a:p>
        </p:txBody>
      </p:sp>
    </p:spTree>
    <p:extLst>
      <p:ext uri="{BB962C8B-B14F-4D97-AF65-F5344CB8AC3E}">
        <p14:creationId xmlns:p14="http://schemas.microsoft.com/office/powerpoint/2010/main" val="2284862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0D6-FD94-4EF3-A1F7-A76A6B67B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CDCE61-889D-4608-A2E2-8497FFC7D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81F73-46EA-4275-9327-1F9EDC93A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93887-C8BB-426C-8B82-53655C5D7B58}"/>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6" name="Footer Placeholder 5">
            <a:extLst>
              <a:ext uri="{FF2B5EF4-FFF2-40B4-BE49-F238E27FC236}">
                <a16:creationId xmlns:a16="http://schemas.microsoft.com/office/drawing/2014/main" id="{70FAE3DA-E743-48FF-9813-2717FE115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D75CD-5557-48B3-B286-FA4C3422225A}"/>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72692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4DB6-DF51-42B3-BA8C-9EC57A148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98F8AB-814D-47CD-89F2-EC911D06C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6914C9-18AE-40FB-A4C2-F3B845678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D4174-1A23-4AF3-A5DC-CAF9B8E8B39F}"/>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6" name="Footer Placeholder 5">
            <a:extLst>
              <a:ext uri="{FF2B5EF4-FFF2-40B4-BE49-F238E27FC236}">
                <a16:creationId xmlns:a16="http://schemas.microsoft.com/office/drawing/2014/main" id="{A88A7AC0-82DB-42F6-8103-96E381BCB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EBA41-1C8F-4806-AF6B-33FA84EB8BC1}"/>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600294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DDC-3205-4799-A1F2-091C5834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C0ED5-6731-47C5-8641-ACF290A7CF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F6368-4164-4CF6-8AE7-CA51326F8B9E}"/>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F39BD01D-625B-46D1-8704-C7F631A15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C3983-F5F5-4A83-872E-611732DFDD7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614790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E023-DDF1-4406-B8FB-8386C5FBA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A18BAF-D970-471A-8F21-13CAE5D71A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DA9A1-7C67-470A-9E7E-E5BCDC80D68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18AE0222-8E35-4554-978E-C547B6A1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17443-95C0-4328-BFF1-D0CD79CF06C5}"/>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8641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25D4-DCB5-4F46-A695-DD233D25E8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95E40-43A4-4A25-8230-B7B525105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AB0E1-CA95-45B8-8C18-13675BD3A0F6}"/>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D4920F98-F28C-4209-B178-CC01CBA6D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DCF4F-C89C-4932-B481-21693B5FBDEF}"/>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50429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B834-F0F7-4069-8939-D6134DE35C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C8F88-1D80-41C2-BC2F-A3504E54E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4D202-4E87-4B75-849B-BC4DFA6E9966}"/>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E29B653F-8770-4BC0-9B20-4FB279FA0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166D-2D6E-4C48-B185-48875B1B2E6D}"/>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53720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E935-A1F4-42BD-ACC3-785F50917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76A65-27AF-41B9-92ED-AEE312AC7F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86C2-2DEB-4A25-9AB5-11E736994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775090-AF82-4DF2-BFC5-89201F4370D8}"/>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6" name="Footer Placeholder 5">
            <a:extLst>
              <a:ext uri="{FF2B5EF4-FFF2-40B4-BE49-F238E27FC236}">
                <a16:creationId xmlns:a16="http://schemas.microsoft.com/office/drawing/2014/main" id="{80FF006D-26F0-4B30-9906-AAA89155B4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CBB48-E341-4496-A3CB-E7A82F2D756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95029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6B26-EB26-4A2F-8D57-9395FBAE70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4B23AD-CA90-4000-8A89-F94D5D7C1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15D71E-F49B-44CE-BFB2-E25CD686FE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98E18-46DB-4D8E-8EB1-40C65919BD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86B26-E9F6-498C-83E1-25BB8FDDB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9A8B4B-2F60-4C99-A227-5F30A7421B56}"/>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8" name="Footer Placeholder 7">
            <a:extLst>
              <a:ext uri="{FF2B5EF4-FFF2-40B4-BE49-F238E27FC236}">
                <a16:creationId xmlns:a16="http://schemas.microsoft.com/office/drawing/2014/main" id="{6C60EC86-BC5D-48D7-8D04-D9C6A3B771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88990B-23DF-47F9-BF26-276F889501CF}"/>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959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7921-0E1A-4FFE-AF15-8B20BC7F3B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E3A50-427A-4D87-8A66-DF2B7B5D450C}"/>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4" name="Footer Placeholder 3">
            <a:extLst>
              <a:ext uri="{FF2B5EF4-FFF2-40B4-BE49-F238E27FC236}">
                <a16:creationId xmlns:a16="http://schemas.microsoft.com/office/drawing/2014/main" id="{D4E51410-E871-432B-9B05-5F34F8B01E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AE62C6-1000-490B-BC25-2811338F372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1167913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29768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Histo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6"/>
                </a:solidFill>
              </a:rPr>
              <a:t>● </a:t>
            </a:r>
            <a:r>
              <a:rPr lang="en-US" sz="2400" b="0" dirty="0">
                <a:solidFill>
                  <a:schemeClr val="accent6"/>
                </a:solidFill>
              </a:rPr>
              <a:t>History</a:t>
            </a:r>
            <a:r>
              <a:rPr lang="en-US" sz="2000" b="1" dirty="0">
                <a:solidFill>
                  <a:schemeClr val="accent6"/>
                </a:solidFill>
              </a:rPr>
              <a:t> ●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224971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asic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5/22/23</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 </a:t>
            </a:r>
            <a:r>
              <a:rPr lang="en-US" sz="2400" b="0" dirty="0">
                <a:solidFill>
                  <a:schemeClr val="accent6"/>
                </a:solidFill>
              </a:rPr>
              <a:t>Basics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Insomnia</a:t>
            </a:r>
            <a:r>
              <a:rPr lang="en-US" sz="2000" b="1" dirty="0">
                <a:solidFill>
                  <a:schemeClr val="accent2"/>
                </a:solidFill>
              </a:rPr>
              <a:t> ●</a:t>
            </a:r>
          </a:p>
        </p:txBody>
      </p:sp>
    </p:spTree>
    <p:extLst>
      <p:ext uri="{BB962C8B-B14F-4D97-AF65-F5344CB8AC3E}">
        <p14:creationId xmlns:p14="http://schemas.microsoft.com/office/powerpoint/2010/main" val="200437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B8985-1698-4055-AD8D-FE3592EC6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9EB14-F380-46A1-BF35-F4ED0E8502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0BBC8E-F866-4C90-A0D3-29B99D0055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AF28B-1376-41D6-99F2-DF39813C8829}" type="datetimeFigureOut">
              <a:rPr lang="en-US" smtClean="0"/>
              <a:t>5/22/23</a:t>
            </a:fld>
            <a:endParaRPr lang="en-US"/>
          </a:p>
        </p:txBody>
      </p:sp>
      <p:sp>
        <p:nvSpPr>
          <p:cNvPr id="5" name="Footer Placeholder 4">
            <a:extLst>
              <a:ext uri="{FF2B5EF4-FFF2-40B4-BE49-F238E27FC236}">
                <a16:creationId xmlns:a16="http://schemas.microsoft.com/office/drawing/2014/main" id="{ECE012EA-5AED-4635-A87F-BD882289B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02B48C-E072-4541-AB62-F93A31BD32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B50FD-20A4-4D58-ABE6-1D51C20BFF72}" type="slidenum">
              <a:rPr lang="en-US" smtClean="0"/>
              <a:t>‹#›</a:t>
            </a:fld>
            <a:endParaRPr lang="en-US"/>
          </a:p>
        </p:txBody>
      </p:sp>
    </p:spTree>
    <p:extLst>
      <p:ext uri="{BB962C8B-B14F-4D97-AF65-F5344CB8AC3E}">
        <p14:creationId xmlns:p14="http://schemas.microsoft.com/office/powerpoint/2010/main" val="53081957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5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sv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44.sv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49.sv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7.svg"/><Relationship Id="rId9" Type="http://schemas.openxmlformats.org/officeDocument/2006/relationships/image" Target="../media/image51.jpg"/><Relationship Id="rId1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hyperlink" Target="https://github.hy-vee.cloud/etitler/insomnia" TargetMode="External"/><Relationship Id="rId4" Type="http://schemas.openxmlformats.org/officeDocument/2006/relationships/hyperlink" Target="https://github.hy-vee.cloud/pharmacy/pharmacy-api-postma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spTree>
    <p:extLst>
      <p:ext uri="{BB962C8B-B14F-4D97-AF65-F5344CB8AC3E}">
        <p14:creationId xmlns:p14="http://schemas.microsoft.com/office/powerpoint/2010/main" val="122617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00F9F-3364-40B2-855F-EF060E2FFA36}"/>
              </a:ext>
            </a:extLst>
          </p:cNvPr>
          <p:cNvSpPr txBox="1"/>
          <p:nvPr/>
        </p:nvSpPr>
        <p:spPr>
          <a:xfrm>
            <a:off x="890753" y="402012"/>
            <a:ext cx="10990752" cy="2646878"/>
          </a:xfrm>
          <a:prstGeom prst="rect">
            <a:avLst/>
          </a:prstGeom>
          <a:noFill/>
        </p:spPr>
        <p:txBody>
          <a:bodyPr wrap="square" rtlCol="0">
            <a:spAutoFit/>
          </a:bodyPr>
          <a:lstStyle/>
          <a:p>
            <a:r>
              <a:rPr lang="en-US" sz="16600" dirty="0"/>
              <a:t>h t </a:t>
            </a:r>
            <a:r>
              <a:rPr lang="en-US" sz="16600" dirty="0" err="1"/>
              <a:t>t</a:t>
            </a:r>
            <a:r>
              <a:rPr lang="en-US" sz="16600" dirty="0"/>
              <a:t> p : //</a:t>
            </a:r>
          </a:p>
        </p:txBody>
      </p:sp>
      <p:sp>
        <p:nvSpPr>
          <p:cNvPr id="5" name="TextBox 4">
            <a:extLst>
              <a:ext uri="{FF2B5EF4-FFF2-40B4-BE49-F238E27FC236}">
                <a16:creationId xmlns:a16="http://schemas.microsoft.com/office/drawing/2014/main" id="{A94C0350-9618-42F7-B0BD-AC1DC7F9BDB0}"/>
              </a:ext>
            </a:extLst>
          </p:cNvPr>
          <p:cNvSpPr txBox="1"/>
          <p:nvPr/>
        </p:nvSpPr>
        <p:spPr>
          <a:xfrm>
            <a:off x="1474079" y="2529237"/>
            <a:ext cx="449318" cy="2554545"/>
          </a:xfrm>
          <a:prstGeom prst="rect">
            <a:avLst/>
          </a:prstGeom>
          <a:noFill/>
        </p:spPr>
        <p:txBody>
          <a:bodyPr wrap="square" rtlCol="0">
            <a:spAutoFit/>
          </a:bodyPr>
          <a:lstStyle/>
          <a:p>
            <a:pPr algn="ctr"/>
            <a:r>
              <a:rPr lang="en-US" sz="4000" dirty="0"/>
              <a:t>y</a:t>
            </a:r>
          </a:p>
          <a:p>
            <a:pPr algn="ctr"/>
            <a:r>
              <a:rPr lang="en-US" sz="4000" dirty="0"/>
              <a:t>p</a:t>
            </a:r>
          </a:p>
          <a:p>
            <a:pPr algn="ctr"/>
            <a:r>
              <a:rPr lang="en-US" sz="4000" dirty="0"/>
              <a:t>e</a:t>
            </a:r>
          </a:p>
          <a:p>
            <a:pPr algn="ctr"/>
            <a:r>
              <a:rPr lang="en-US" sz="4000" dirty="0"/>
              <a:t>r</a:t>
            </a:r>
          </a:p>
        </p:txBody>
      </p:sp>
      <p:sp>
        <p:nvSpPr>
          <p:cNvPr id="7" name="TextBox 6">
            <a:extLst>
              <a:ext uri="{FF2B5EF4-FFF2-40B4-BE49-F238E27FC236}">
                <a16:creationId xmlns:a16="http://schemas.microsoft.com/office/drawing/2014/main" id="{689B0988-4883-4A7C-AD58-846844816D5F}"/>
              </a:ext>
            </a:extLst>
          </p:cNvPr>
          <p:cNvSpPr txBox="1"/>
          <p:nvPr/>
        </p:nvSpPr>
        <p:spPr>
          <a:xfrm>
            <a:off x="3231935" y="2546217"/>
            <a:ext cx="449318" cy="1938992"/>
          </a:xfrm>
          <a:prstGeom prst="rect">
            <a:avLst/>
          </a:prstGeom>
          <a:noFill/>
        </p:spPr>
        <p:txBody>
          <a:bodyPr wrap="square" rtlCol="0">
            <a:spAutoFit/>
          </a:bodyPr>
          <a:lstStyle/>
          <a:p>
            <a:pPr algn="ctr"/>
            <a:r>
              <a:rPr lang="en-US" sz="4000" dirty="0"/>
              <a:t>e</a:t>
            </a:r>
          </a:p>
          <a:p>
            <a:pPr algn="ctr"/>
            <a:r>
              <a:rPr lang="en-US" sz="4000" dirty="0"/>
              <a:t>x</a:t>
            </a:r>
          </a:p>
          <a:p>
            <a:pPr algn="ctr"/>
            <a:r>
              <a:rPr lang="en-US" sz="4000" dirty="0"/>
              <a:t>t</a:t>
            </a:r>
          </a:p>
        </p:txBody>
      </p:sp>
      <p:sp>
        <p:nvSpPr>
          <p:cNvPr id="8" name="TextBox 7">
            <a:extLst>
              <a:ext uri="{FF2B5EF4-FFF2-40B4-BE49-F238E27FC236}">
                <a16:creationId xmlns:a16="http://schemas.microsoft.com/office/drawing/2014/main" id="{9A46425A-8026-4C60-AB26-F103321656D5}"/>
              </a:ext>
            </a:extLst>
          </p:cNvPr>
          <p:cNvSpPr txBox="1"/>
          <p:nvPr/>
        </p:nvSpPr>
        <p:spPr>
          <a:xfrm>
            <a:off x="4654770" y="2538334"/>
            <a:ext cx="449318" cy="4401205"/>
          </a:xfrm>
          <a:prstGeom prst="rect">
            <a:avLst/>
          </a:prstGeom>
          <a:noFill/>
        </p:spPr>
        <p:txBody>
          <a:bodyPr wrap="square" rtlCol="0">
            <a:spAutoFit/>
          </a:bodyPr>
          <a:lstStyle/>
          <a:p>
            <a:pPr algn="ctr"/>
            <a:r>
              <a:rPr lang="en-US" sz="4000" dirty="0" err="1"/>
              <a:t>ransfer</a:t>
            </a:r>
            <a:endParaRPr lang="en-US" sz="4000" dirty="0"/>
          </a:p>
        </p:txBody>
      </p:sp>
      <p:sp>
        <p:nvSpPr>
          <p:cNvPr id="9" name="TextBox 8">
            <a:extLst>
              <a:ext uri="{FF2B5EF4-FFF2-40B4-BE49-F238E27FC236}">
                <a16:creationId xmlns:a16="http://schemas.microsoft.com/office/drawing/2014/main" id="{C1DDA35A-F661-4CCA-AD7C-1599C270A47E}"/>
              </a:ext>
            </a:extLst>
          </p:cNvPr>
          <p:cNvSpPr txBox="1"/>
          <p:nvPr/>
        </p:nvSpPr>
        <p:spPr>
          <a:xfrm>
            <a:off x="6386129" y="2534259"/>
            <a:ext cx="449318" cy="4401205"/>
          </a:xfrm>
          <a:prstGeom prst="rect">
            <a:avLst/>
          </a:prstGeom>
          <a:noFill/>
        </p:spPr>
        <p:txBody>
          <a:bodyPr wrap="square" rtlCol="0">
            <a:spAutoFit/>
          </a:bodyPr>
          <a:lstStyle/>
          <a:p>
            <a:pPr algn="ctr"/>
            <a:r>
              <a:rPr lang="en-US" sz="4000" dirty="0"/>
              <a:t>r</a:t>
            </a:r>
          </a:p>
          <a:p>
            <a:pPr algn="ctr"/>
            <a:r>
              <a:rPr lang="en-US" sz="4000" dirty="0"/>
              <a:t>o</a:t>
            </a:r>
          </a:p>
          <a:p>
            <a:pPr algn="ctr"/>
            <a:r>
              <a:rPr lang="en-US" sz="4000" dirty="0"/>
              <a:t>t</a:t>
            </a:r>
          </a:p>
          <a:p>
            <a:pPr algn="ctr"/>
            <a:r>
              <a:rPr lang="en-US" sz="4000" dirty="0"/>
              <a:t>o</a:t>
            </a:r>
          </a:p>
          <a:p>
            <a:pPr algn="ctr"/>
            <a:r>
              <a:rPr lang="en-US" sz="4000" dirty="0"/>
              <a:t>c</a:t>
            </a:r>
          </a:p>
          <a:p>
            <a:pPr algn="ctr"/>
            <a:r>
              <a:rPr lang="en-US" sz="4000" dirty="0"/>
              <a:t>o</a:t>
            </a:r>
          </a:p>
          <a:p>
            <a:pPr algn="ctr"/>
            <a:r>
              <a:rPr lang="en-US" sz="4000" dirty="0"/>
              <a:t>l</a:t>
            </a:r>
          </a:p>
        </p:txBody>
      </p:sp>
    </p:spTree>
    <p:extLst>
      <p:ext uri="{BB962C8B-B14F-4D97-AF65-F5344CB8AC3E}">
        <p14:creationId xmlns:p14="http://schemas.microsoft.com/office/powerpoint/2010/main" val="381106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959" y="1651640"/>
            <a:ext cx="3775841" cy="3838251"/>
          </a:xfrm>
          <a:prstGeom prst="rect">
            <a:avLst/>
          </a:prstGeom>
        </p:spPr>
      </p:pic>
      <p:sp>
        <p:nvSpPr>
          <p:cNvPr id="5" name="TextBox 4">
            <a:extLst>
              <a:ext uri="{FF2B5EF4-FFF2-40B4-BE49-F238E27FC236}">
                <a16:creationId xmlns:a16="http://schemas.microsoft.com/office/drawing/2014/main" id="{3FCE9D14-C53B-4DA8-9AF9-AA7493B28136}"/>
              </a:ext>
            </a:extLst>
          </p:cNvPr>
          <p:cNvSpPr txBox="1"/>
          <p:nvPr/>
        </p:nvSpPr>
        <p:spPr>
          <a:xfrm>
            <a:off x="4028089" y="2269003"/>
            <a:ext cx="7606570" cy="2308324"/>
          </a:xfrm>
          <a:prstGeom prst="rect">
            <a:avLst/>
          </a:prstGeom>
          <a:noFill/>
        </p:spPr>
        <p:txBody>
          <a:bodyPr wrap="none" rtlCol="0">
            <a:spAutoFit/>
          </a:bodyPr>
          <a:lstStyle/>
          <a:p>
            <a:r>
              <a:rPr lang="en-US" sz="7200" dirty="0"/>
              <a:t>Hello, I want to</a:t>
            </a:r>
          </a:p>
          <a:p>
            <a:r>
              <a:rPr lang="en-US" sz="7200" dirty="0">
                <a:solidFill>
                  <a:schemeClr val="accent4"/>
                </a:solidFill>
                <a:latin typeface="Courier Prime" panose="02000409000000000000" pitchFamily="49" charset="0"/>
              </a:rPr>
              <a:t>GET /tweets</a:t>
            </a:r>
          </a:p>
        </p:txBody>
      </p:sp>
    </p:spTree>
    <p:extLst>
      <p:ext uri="{BB962C8B-B14F-4D97-AF65-F5344CB8AC3E}">
        <p14:creationId xmlns:p14="http://schemas.microsoft.com/office/powerpoint/2010/main" val="306515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255" y="768574"/>
            <a:ext cx="1972088" cy="2004684"/>
          </a:xfrm>
          <a:prstGeom prst="rect">
            <a:avLst/>
          </a:prstGeom>
        </p:spPr>
      </p:pic>
      <p:sp>
        <p:nvSpPr>
          <p:cNvPr id="5" name="TextBox 4">
            <a:extLst>
              <a:ext uri="{FF2B5EF4-FFF2-40B4-BE49-F238E27FC236}">
                <a16:creationId xmlns:a16="http://schemas.microsoft.com/office/drawing/2014/main" id="{3FCE9D14-C53B-4DA8-9AF9-AA7493B28136}"/>
              </a:ext>
            </a:extLst>
          </p:cNvPr>
          <p:cNvSpPr txBox="1"/>
          <p:nvPr/>
        </p:nvSpPr>
        <p:spPr>
          <a:xfrm>
            <a:off x="2961968" y="1170751"/>
            <a:ext cx="6268063" cy="1200329"/>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GET /tweets</a:t>
            </a:r>
          </a:p>
        </p:txBody>
      </p:sp>
      <p:pic>
        <p:nvPicPr>
          <p:cNvPr id="6" name="Graphic 5">
            <a:extLst>
              <a:ext uri="{FF2B5EF4-FFF2-40B4-BE49-F238E27FC236}">
                <a16:creationId xmlns:a16="http://schemas.microsoft.com/office/drawing/2014/main" id="{1712E13F-3593-48BF-B8CC-CC11D33C6A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099" y="3345363"/>
            <a:ext cx="2438400" cy="2438400"/>
          </a:xfrm>
          <a:prstGeom prst="rect">
            <a:avLst/>
          </a:prstGeom>
        </p:spPr>
      </p:pic>
      <p:sp>
        <p:nvSpPr>
          <p:cNvPr id="7" name="TextBox 6">
            <a:extLst>
              <a:ext uri="{FF2B5EF4-FFF2-40B4-BE49-F238E27FC236}">
                <a16:creationId xmlns:a16="http://schemas.microsoft.com/office/drawing/2014/main" id="{148BA6D7-E6B9-4FEF-B752-A6DA0534BA8C}"/>
              </a:ext>
            </a:extLst>
          </p:cNvPr>
          <p:cNvSpPr txBox="1"/>
          <p:nvPr/>
        </p:nvSpPr>
        <p:spPr>
          <a:xfrm>
            <a:off x="3019321" y="3364234"/>
            <a:ext cx="9033242" cy="1200329"/>
          </a:xfrm>
          <a:prstGeom prst="rect">
            <a:avLst/>
          </a:prstGeom>
          <a:noFill/>
        </p:spPr>
        <p:txBody>
          <a:bodyPr wrap="none" rtlCol="0">
            <a:spAutoFit/>
          </a:bodyPr>
          <a:lstStyle/>
          <a:p>
            <a:r>
              <a:rPr lang="en-US" sz="7200" dirty="0">
                <a:solidFill>
                  <a:schemeClr val="accent5"/>
                </a:solidFill>
                <a:latin typeface="Courier Prime" panose="02000409000000000000" pitchFamily="49" charset="0"/>
              </a:rPr>
              <a:t>401 Unauthorized</a:t>
            </a:r>
          </a:p>
        </p:txBody>
      </p:sp>
    </p:spTree>
    <p:extLst>
      <p:ext uri="{BB962C8B-B14F-4D97-AF65-F5344CB8AC3E}">
        <p14:creationId xmlns:p14="http://schemas.microsoft.com/office/powerpoint/2010/main" val="64070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255" y="768574"/>
            <a:ext cx="1972088" cy="2004684"/>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455B92E4-16C5-490B-A3B5-EDD708D15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968" y="2773258"/>
            <a:ext cx="6470516" cy="2962815"/>
          </a:xfrm>
          <a:prstGeom prst="rect">
            <a:avLst/>
          </a:prstGeom>
        </p:spPr>
      </p:pic>
      <p:pic>
        <p:nvPicPr>
          <p:cNvPr id="10" name="Graphic 9">
            <a:extLst>
              <a:ext uri="{FF2B5EF4-FFF2-40B4-BE49-F238E27FC236}">
                <a16:creationId xmlns:a16="http://schemas.microsoft.com/office/drawing/2014/main" id="{FC8DBDC9-9C54-4A4A-AF4C-B0FE5FE3F0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862" y="3214773"/>
            <a:ext cx="2543263" cy="2543263"/>
          </a:xfrm>
          <a:prstGeom prst="rect">
            <a:avLst/>
          </a:prstGeom>
        </p:spPr>
      </p:pic>
      <p:sp>
        <p:nvSpPr>
          <p:cNvPr id="11" name="TextBox 10">
            <a:extLst>
              <a:ext uri="{FF2B5EF4-FFF2-40B4-BE49-F238E27FC236}">
                <a16:creationId xmlns:a16="http://schemas.microsoft.com/office/drawing/2014/main" id="{1115161B-E019-4A04-979B-C8669963B732}"/>
              </a:ext>
            </a:extLst>
          </p:cNvPr>
          <p:cNvSpPr txBox="1"/>
          <p:nvPr/>
        </p:nvSpPr>
        <p:spPr>
          <a:xfrm>
            <a:off x="3235194" y="2940269"/>
            <a:ext cx="1843774" cy="2308324"/>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200</a:t>
            </a:r>
          </a:p>
          <a:p>
            <a:r>
              <a:rPr lang="en-US" sz="7200" dirty="0">
                <a:solidFill>
                  <a:schemeClr val="accent4"/>
                </a:solidFill>
                <a:latin typeface="Courier Prime" panose="02000409000000000000" pitchFamily="49" charset="0"/>
              </a:rPr>
              <a:t>OK</a:t>
            </a:r>
            <a:endParaRPr lang="en-US" dirty="0">
              <a:solidFill>
                <a:schemeClr val="accent4"/>
              </a:solidFill>
              <a:latin typeface="Courier Prime" panose="02000409000000000000" pitchFamily="49" charset="0"/>
            </a:endParaRPr>
          </a:p>
        </p:txBody>
      </p:sp>
      <p:sp>
        <p:nvSpPr>
          <p:cNvPr id="12" name="TextBox 11">
            <a:extLst>
              <a:ext uri="{FF2B5EF4-FFF2-40B4-BE49-F238E27FC236}">
                <a16:creationId xmlns:a16="http://schemas.microsoft.com/office/drawing/2014/main" id="{7F6B618A-EB3B-46E5-B2F8-1186C8E7F290}"/>
              </a:ext>
            </a:extLst>
          </p:cNvPr>
          <p:cNvSpPr txBox="1"/>
          <p:nvPr/>
        </p:nvSpPr>
        <p:spPr>
          <a:xfrm>
            <a:off x="2961968" y="1170751"/>
            <a:ext cx="6268063" cy="1200329"/>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GET /tweets</a:t>
            </a:r>
          </a:p>
        </p:txBody>
      </p:sp>
    </p:spTree>
    <p:extLst>
      <p:ext uri="{BB962C8B-B14F-4D97-AF65-F5344CB8AC3E}">
        <p14:creationId xmlns:p14="http://schemas.microsoft.com/office/powerpoint/2010/main" val="322760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52ECAFB-4396-4965-9B0A-87054D868BEB}"/>
              </a:ext>
            </a:extLst>
          </p:cNvPr>
          <p:cNvPicPr>
            <a:picLocks noChangeAspect="1"/>
          </p:cNvPicPr>
          <p:nvPr/>
        </p:nvPicPr>
        <p:blipFill rotWithShape="1">
          <a:blip r:embed="rId3">
            <a:extLst>
              <a:ext uri="{28A0092B-C50C-407E-A947-70E740481C1C}">
                <a14:useLocalDpi xmlns:a14="http://schemas.microsoft.com/office/drawing/2010/main" val="0"/>
              </a:ext>
            </a:extLst>
          </a:blip>
          <a:srcRect r="28385"/>
          <a:stretch/>
        </p:blipFill>
        <p:spPr>
          <a:xfrm>
            <a:off x="816599" y="702908"/>
            <a:ext cx="2978369" cy="5452183"/>
          </a:xfrm>
          <a:prstGeom prst="rect">
            <a:avLst/>
          </a:prstGeom>
          <a:effectLst>
            <a:softEdge rad="31750"/>
          </a:effectLst>
        </p:spPr>
      </p:pic>
      <p:sp>
        <p:nvSpPr>
          <p:cNvPr id="5" name="TextBox 4">
            <a:extLst>
              <a:ext uri="{FF2B5EF4-FFF2-40B4-BE49-F238E27FC236}">
                <a16:creationId xmlns:a16="http://schemas.microsoft.com/office/drawing/2014/main" id="{60FD8E01-C9E6-42CF-8172-69AEC57F5688}"/>
              </a:ext>
            </a:extLst>
          </p:cNvPr>
          <p:cNvSpPr txBox="1"/>
          <p:nvPr/>
        </p:nvSpPr>
        <p:spPr>
          <a:xfrm>
            <a:off x="4256689" y="711090"/>
            <a:ext cx="7181774" cy="3631763"/>
          </a:xfrm>
          <a:prstGeom prst="rect">
            <a:avLst/>
          </a:prstGeom>
          <a:noFill/>
        </p:spPr>
        <p:txBody>
          <a:bodyPr wrap="none" rtlCol="0">
            <a:spAutoFit/>
          </a:bodyPr>
          <a:lstStyle/>
          <a:p>
            <a:r>
              <a:rPr lang="en-US" sz="11500" dirty="0"/>
              <a:t>HTTP </a:t>
            </a:r>
          </a:p>
          <a:p>
            <a:r>
              <a:rPr lang="en-US" sz="11500" dirty="0"/>
              <a:t>Methods</a:t>
            </a:r>
            <a:endParaRPr lang="en-US" sz="4000" dirty="0"/>
          </a:p>
        </p:txBody>
      </p:sp>
    </p:spTree>
    <p:extLst>
      <p:ext uri="{BB962C8B-B14F-4D97-AF65-F5344CB8AC3E}">
        <p14:creationId xmlns:p14="http://schemas.microsoft.com/office/powerpoint/2010/main" val="67027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D5B14A9-9C9D-4FBF-8C89-77075DC44345}"/>
              </a:ext>
            </a:extLst>
          </p:cNvPr>
          <p:cNvGrpSpPr/>
          <p:nvPr/>
        </p:nvGrpSpPr>
        <p:grpSpPr>
          <a:xfrm>
            <a:off x="622737" y="1009279"/>
            <a:ext cx="10941723" cy="1213654"/>
            <a:chOff x="-63062" y="1513781"/>
            <a:chExt cx="6106510" cy="677333"/>
          </a:xfrm>
        </p:grpSpPr>
        <p:pic>
          <p:nvPicPr>
            <p:cNvPr id="4" name="Picture 3">
              <a:extLst>
                <a:ext uri="{FF2B5EF4-FFF2-40B4-BE49-F238E27FC236}">
                  <a16:creationId xmlns:a16="http://schemas.microsoft.com/office/drawing/2014/main" id="{86C058E0-6B61-4FE3-971C-45753D753A92}"/>
                </a:ext>
              </a:extLst>
            </p:cNvPr>
            <p:cNvPicPr>
              <a:picLocks noChangeAspect="1"/>
            </p:cNvPicPr>
            <p:nvPr/>
          </p:nvPicPr>
          <p:blipFill rotWithShape="1">
            <a:blip r:embed="rId3">
              <a:extLst>
                <a:ext uri="{28A0092B-C50C-407E-A947-70E740481C1C}">
                  <a14:useLocalDpi xmlns:a14="http://schemas.microsoft.com/office/drawing/2010/main" val="0"/>
                </a:ext>
              </a:extLst>
            </a:blip>
            <a:srcRect l="76422"/>
            <a:stretch/>
          </p:blipFill>
          <p:spPr>
            <a:xfrm>
              <a:off x="3168869" y="1513781"/>
              <a:ext cx="2874579" cy="677333"/>
            </a:xfrm>
            <a:prstGeom prst="rect">
              <a:avLst/>
            </a:prstGeom>
          </p:spPr>
        </p:pic>
        <p:pic>
          <p:nvPicPr>
            <p:cNvPr id="5" name="Picture 4">
              <a:extLst>
                <a:ext uri="{FF2B5EF4-FFF2-40B4-BE49-F238E27FC236}">
                  <a16:creationId xmlns:a16="http://schemas.microsoft.com/office/drawing/2014/main" id="{2CE9CADE-591D-4F14-B29D-9CAADC2331CA}"/>
                </a:ext>
              </a:extLst>
            </p:cNvPr>
            <p:cNvPicPr>
              <a:picLocks noChangeAspect="1"/>
            </p:cNvPicPr>
            <p:nvPr/>
          </p:nvPicPr>
          <p:blipFill rotWithShape="1">
            <a:blip r:embed="rId3">
              <a:extLst>
                <a:ext uri="{28A0092B-C50C-407E-A947-70E740481C1C}">
                  <a14:useLocalDpi xmlns:a14="http://schemas.microsoft.com/office/drawing/2010/main" val="0"/>
                </a:ext>
              </a:extLst>
            </a:blip>
            <a:srcRect r="73491"/>
            <a:stretch/>
          </p:blipFill>
          <p:spPr>
            <a:xfrm>
              <a:off x="-63062" y="1513781"/>
              <a:ext cx="3231931" cy="677333"/>
            </a:xfrm>
            <a:prstGeom prst="rect">
              <a:avLst/>
            </a:prstGeom>
          </p:spPr>
        </p:pic>
      </p:grpSp>
      <p:sp>
        <p:nvSpPr>
          <p:cNvPr id="7" name="TextBox 6">
            <a:extLst>
              <a:ext uri="{FF2B5EF4-FFF2-40B4-BE49-F238E27FC236}">
                <a16:creationId xmlns:a16="http://schemas.microsoft.com/office/drawing/2014/main" id="{944244D9-D060-44CE-BC7F-3E4BA71B7FF3}"/>
              </a:ext>
            </a:extLst>
          </p:cNvPr>
          <p:cNvSpPr txBox="1"/>
          <p:nvPr/>
        </p:nvSpPr>
        <p:spPr>
          <a:xfrm>
            <a:off x="1632151" y="2546130"/>
            <a:ext cx="3772186" cy="3631763"/>
          </a:xfrm>
          <a:prstGeom prst="rect">
            <a:avLst/>
          </a:prstGeom>
          <a:noFill/>
        </p:spPr>
        <p:txBody>
          <a:bodyPr wrap="none" rtlCol="0">
            <a:spAutoFit/>
          </a:bodyPr>
          <a:lstStyle/>
          <a:p>
            <a:r>
              <a:rPr lang="en-US" sz="11500" dirty="0"/>
              <a:t>The </a:t>
            </a:r>
          </a:p>
          <a:p>
            <a:r>
              <a:rPr lang="en-US" sz="11500" dirty="0"/>
              <a:t>URL</a:t>
            </a:r>
          </a:p>
        </p:txBody>
      </p:sp>
    </p:spTree>
    <p:extLst>
      <p:ext uri="{BB962C8B-B14F-4D97-AF65-F5344CB8AC3E}">
        <p14:creationId xmlns:p14="http://schemas.microsoft.com/office/powerpoint/2010/main" val="390311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3C2326-3A59-4604-8708-B1CCE85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8" y="2159931"/>
            <a:ext cx="10968698" cy="40989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375D42-AD53-4A5B-A1D5-138F41CFE126}"/>
              </a:ext>
            </a:extLst>
          </p:cNvPr>
          <p:cNvSpPr/>
          <p:nvPr/>
        </p:nvSpPr>
        <p:spPr>
          <a:xfrm>
            <a:off x="2601310" y="2396359"/>
            <a:ext cx="733097" cy="283779"/>
          </a:xfrm>
          <a:prstGeom prst="rect">
            <a:avLst/>
          </a:prstGeom>
          <a:solidFill>
            <a:srgbClr val="005F6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C477DA-FED0-41E4-9833-E7939812427F}"/>
              </a:ext>
            </a:extLst>
          </p:cNvPr>
          <p:cNvSpPr/>
          <p:nvPr/>
        </p:nvSpPr>
        <p:spPr>
          <a:xfrm>
            <a:off x="3334407" y="2396359"/>
            <a:ext cx="977462" cy="283779"/>
          </a:xfrm>
          <a:prstGeom prst="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BB01AD-7BD5-44FA-B418-2E3BDE722106}"/>
              </a:ext>
            </a:extLst>
          </p:cNvPr>
          <p:cNvSpPr/>
          <p:nvPr/>
        </p:nvSpPr>
        <p:spPr>
          <a:xfrm>
            <a:off x="4311869" y="2396359"/>
            <a:ext cx="354724" cy="28377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F19773-0C87-4E77-BBC6-15CB09AE79D1}"/>
              </a:ext>
            </a:extLst>
          </p:cNvPr>
          <p:cNvSpPr/>
          <p:nvPr/>
        </p:nvSpPr>
        <p:spPr>
          <a:xfrm>
            <a:off x="4666594" y="2396359"/>
            <a:ext cx="3373820" cy="283779"/>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D03044A-3CC7-416E-9CF9-7D5DFAB65011}"/>
              </a:ext>
            </a:extLst>
          </p:cNvPr>
          <p:cNvCxnSpPr>
            <a:cxnSpLocks/>
            <a:endCxn id="2" idx="0"/>
          </p:cNvCxnSpPr>
          <p:nvPr/>
        </p:nvCxnSpPr>
        <p:spPr>
          <a:xfrm>
            <a:off x="1537138" y="1600227"/>
            <a:ext cx="1430721" cy="79613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14E207-36FA-4B5D-949A-090EF5DFDEC6}"/>
              </a:ext>
            </a:extLst>
          </p:cNvPr>
          <p:cNvCxnSpPr>
            <a:cxnSpLocks/>
            <a:stCxn id="20" idx="2"/>
            <a:endCxn id="5" idx="0"/>
          </p:cNvCxnSpPr>
          <p:nvPr/>
        </p:nvCxnSpPr>
        <p:spPr>
          <a:xfrm>
            <a:off x="3651167" y="1702192"/>
            <a:ext cx="171971" cy="69416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E850A3-9BB8-4167-834F-0DCCCB821253}"/>
              </a:ext>
            </a:extLst>
          </p:cNvPr>
          <p:cNvCxnSpPr>
            <a:cxnSpLocks/>
            <a:endCxn id="6" idx="0"/>
          </p:cNvCxnSpPr>
          <p:nvPr/>
        </p:nvCxnSpPr>
        <p:spPr>
          <a:xfrm flipH="1">
            <a:off x="4489231" y="1623847"/>
            <a:ext cx="1146942" cy="772512"/>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172EFC-828B-4071-9EE5-BBD895D906DB}"/>
              </a:ext>
            </a:extLst>
          </p:cNvPr>
          <p:cNvCxnSpPr>
            <a:cxnSpLocks/>
            <a:endCxn id="7" idx="0"/>
          </p:cNvCxnSpPr>
          <p:nvPr/>
        </p:nvCxnSpPr>
        <p:spPr>
          <a:xfrm flipH="1">
            <a:off x="6353504" y="1584434"/>
            <a:ext cx="2870640" cy="811925"/>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851427-F146-46C4-AA32-B9CC251AB040}"/>
              </a:ext>
            </a:extLst>
          </p:cNvPr>
          <p:cNvSpPr txBox="1"/>
          <p:nvPr/>
        </p:nvSpPr>
        <p:spPr>
          <a:xfrm>
            <a:off x="460039" y="1120150"/>
            <a:ext cx="2146742" cy="584775"/>
          </a:xfrm>
          <a:prstGeom prst="rect">
            <a:avLst/>
          </a:prstGeom>
          <a:noFill/>
        </p:spPr>
        <p:txBody>
          <a:bodyPr wrap="none" rtlCol="0">
            <a:spAutoFit/>
          </a:bodyPr>
          <a:lstStyle/>
          <a:p>
            <a:r>
              <a:rPr lang="en-US" sz="3200" dirty="0">
                <a:solidFill>
                  <a:schemeClr val="accent1"/>
                </a:solidFill>
              </a:rPr>
              <a:t>Protocol</a:t>
            </a:r>
          </a:p>
        </p:txBody>
      </p:sp>
      <p:sp>
        <p:nvSpPr>
          <p:cNvPr id="20" name="TextBox 19">
            <a:extLst>
              <a:ext uri="{FF2B5EF4-FFF2-40B4-BE49-F238E27FC236}">
                <a16:creationId xmlns:a16="http://schemas.microsoft.com/office/drawing/2014/main" id="{3A030C01-D6EF-4D5A-B3C0-935D99172898}"/>
              </a:ext>
            </a:extLst>
          </p:cNvPr>
          <p:cNvSpPr txBox="1"/>
          <p:nvPr/>
        </p:nvSpPr>
        <p:spPr>
          <a:xfrm>
            <a:off x="2717257" y="1117417"/>
            <a:ext cx="1867819" cy="584775"/>
          </a:xfrm>
          <a:prstGeom prst="rect">
            <a:avLst/>
          </a:prstGeom>
          <a:noFill/>
        </p:spPr>
        <p:txBody>
          <a:bodyPr wrap="none" rtlCol="0">
            <a:spAutoFit/>
          </a:bodyPr>
          <a:lstStyle/>
          <a:p>
            <a:r>
              <a:rPr lang="en-US" sz="3200" dirty="0">
                <a:solidFill>
                  <a:schemeClr val="accent2"/>
                </a:solidFill>
              </a:rPr>
              <a:t>Domain</a:t>
            </a:r>
          </a:p>
        </p:txBody>
      </p:sp>
      <p:sp>
        <p:nvSpPr>
          <p:cNvPr id="21" name="TextBox 20">
            <a:extLst>
              <a:ext uri="{FF2B5EF4-FFF2-40B4-BE49-F238E27FC236}">
                <a16:creationId xmlns:a16="http://schemas.microsoft.com/office/drawing/2014/main" id="{677CAB68-E081-4982-8FA8-9B31EE32F550}"/>
              </a:ext>
            </a:extLst>
          </p:cNvPr>
          <p:cNvSpPr txBox="1"/>
          <p:nvPr/>
        </p:nvSpPr>
        <p:spPr>
          <a:xfrm>
            <a:off x="5062701" y="1114555"/>
            <a:ext cx="1236236" cy="584775"/>
          </a:xfrm>
          <a:prstGeom prst="rect">
            <a:avLst/>
          </a:prstGeom>
          <a:noFill/>
        </p:spPr>
        <p:txBody>
          <a:bodyPr wrap="none" rtlCol="0">
            <a:spAutoFit/>
          </a:bodyPr>
          <a:lstStyle/>
          <a:p>
            <a:r>
              <a:rPr lang="en-US" sz="3200" dirty="0">
                <a:solidFill>
                  <a:schemeClr val="accent3"/>
                </a:solidFill>
              </a:rPr>
              <a:t>Path</a:t>
            </a:r>
          </a:p>
        </p:txBody>
      </p:sp>
      <p:sp>
        <p:nvSpPr>
          <p:cNvPr id="22" name="TextBox 21">
            <a:extLst>
              <a:ext uri="{FF2B5EF4-FFF2-40B4-BE49-F238E27FC236}">
                <a16:creationId xmlns:a16="http://schemas.microsoft.com/office/drawing/2014/main" id="{11F3FA9A-C5C6-4225-8E8C-2625995C93C3}"/>
              </a:ext>
            </a:extLst>
          </p:cNvPr>
          <p:cNvSpPr txBox="1"/>
          <p:nvPr/>
        </p:nvSpPr>
        <p:spPr>
          <a:xfrm>
            <a:off x="6974623" y="1114556"/>
            <a:ext cx="4451860" cy="584775"/>
          </a:xfrm>
          <a:prstGeom prst="rect">
            <a:avLst/>
          </a:prstGeom>
          <a:noFill/>
        </p:spPr>
        <p:txBody>
          <a:bodyPr wrap="none" rtlCol="0">
            <a:spAutoFit/>
          </a:bodyPr>
          <a:lstStyle/>
          <a:p>
            <a:r>
              <a:rPr lang="en-US" sz="3200" dirty="0">
                <a:solidFill>
                  <a:schemeClr val="accent4"/>
                </a:solidFill>
              </a:rPr>
              <a:t>Query Parameters</a:t>
            </a:r>
          </a:p>
        </p:txBody>
      </p:sp>
    </p:spTree>
    <p:extLst>
      <p:ext uri="{BB962C8B-B14F-4D97-AF65-F5344CB8AC3E}">
        <p14:creationId xmlns:p14="http://schemas.microsoft.com/office/powerpoint/2010/main" val="299853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CEB43B2-A4C6-4582-8E19-41B74B51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17" y="739888"/>
            <a:ext cx="10988566" cy="3147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62FB88-0C09-4A0A-A413-5A198C469D67}"/>
              </a:ext>
            </a:extLst>
          </p:cNvPr>
          <p:cNvSpPr txBox="1"/>
          <p:nvPr/>
        </p:nvSpPr>
        <p:spPr>
          <a:xfrm>
            <a:off x="499241" y="4311869"/>
            <a:ext cx="7697941" cy="1308050"/>
          </a:xfrm>
          <a:prstGeom prst="rect">
            <a:avLst/>
          </a:prstGeom>
          <a:noFill/>
        </p:spPr>
        <p:txBody>
          <a:bodyPr wrap="none" rtlCol="0">
            <a:spAutoFit/>
          </a:bodyPr>
          <a:lstStyle/>
          <a:p>
            <a:r>
              <a:rPr lang="en-US" sz="7800" dirty="0"/>
              <a:t>Authorization</a:t>
            </a:r>
          </a:p>
        </p:txBody>
      </p:sp>
    </p:spTree>
    <p:extLst>
      <p:ext uri="{BB962C8B-B14F-4D97-AF65-F5344CB8AC3E}">
        <p14:creationId xmlns:p14="http://schemas.microsoft.com/office/powerpoint/2010/main" val="1536242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026F56-B991-4BE2-8232-9A810FF445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065"/>
          <a:stretch/>
        </p:blipFill>
        <p:spPr bwMode="auto">
          <a:xfrm>
            <a:off x="1509117" y="1177594"/>
            <a:ext cx="10052704" cy="4588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2EEFE6-7B06-478F-A819-988320558061}"/>
              </a:ext>
            </a:extLst>
          </p:cNvPr>
          <p:cNvSpPr txBox="1"/>
          <p:nvPr/>
        </p:nvSpPr>
        <p:spPr>
          <a:xfrm rot="5400000">
            <a:off x="-1704744" y="2810115"/>
            <a:ext cx="5104282" cy="1323439"/>
          </a:xfrm>
          <a:prstGeom prst="rect">
            <a:avLst/>
          </a:prstGeom>
          <a:noFill/>
        </p:spPr>
        <p:txBody>
          <a:bodyPr wrap="none" rtlCol="0">
            <a:spAutoFit/>
          </a:bodyPr>
          <a:lstStyle/>
          <a:p>
            <a:r>
              <a:rPr lang="en-US" sz="8000" dirty="0"/>
              <a:t>Headers</a:t>
            </a:r>
          </a:p>
        </p:txBody>
      </p:sp>
    </p:spTree>
    <p:extLst>
      <p:ext uri="{BB962C8B-B14F-4D97-AF65-F5344CB8AC3E}">
        <p14:creationId xmlns:p14="http://schemas.microsoft.com/office/powerpoint/2010/main" val="169135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B8BABDB-3B7F-41D8-8F78-3C58C65BF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1" y="1003161"/>
            <a:ext cx="10057962" cy="48516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9CDA0C-DA53-4ED0-8BDE-C15839A72343}"/>
              </a:ext>
            </a:extLst>
          </p:cNvPr>
          <p:cNvSpPr txBox="1"/>
          <p:nvPr/>
        </p:nvSpPr>
        <p:spPr>
          <a:xfrm rot="5400000">
            <a:off x="9884355" y="2013956"/>
            <a:ext cx="3134191" cy="1323439"/>
          </a:xfrm>
          <a:prstGeom prst="rect">
            <a:avLst/>
          </a:prstGeom>
          <a:noFill/>
        </p:spPr>
        <p:txBody>
          <a:bodyPr wrap="none" rtlCol="0">
            <a:spAutoFit/>
          </a:bodyPr>
          <a:lstStyle/>
          <a:p>
            <a:r>
              <a:rPr lang="en-US" sz="8000" dirty="0"/>
              <a:t>Body</a:t>
            </a:r>
          </a:p>
        </p:txBody>
      </p:sp>
    </p:spTree>
    <p:extLst>
      <p:ext uri="{BB962C8B-B14F-4D97-AF65-F5344CB8AC3E}">
        <p14:creationId xmlns:p14="http://schemas.microsoft.com/office/powerpoint/2010/main" val="2115371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sp>
        <p:nvSpPr>
          <p:cNvPr id="2" name="TextBox 1">
            <a:extLst>
              <a:ext uri="{FF2B5EF4-FFF2-40B4-BE49-F238E27FC236}">
                <a16:creationId xmlns:a16="http://schemas.microsoft.com/office/drawing/2014/main" id="{4CD59F8C-E717-4970-B778-93F3A4B4C193}"/>
              </a:ext>
            </a:extLst>
          </p:cNvPr>
          <p:cNvSpPr txBox="1"/>
          <p:nvPr/>
        </p:nvSpPr>
        <p:spPr>
          <a:xfrm>
            <a:off x="4489450" y="977900"/>
            <a:ext cx="4997450" cy="707886"/>
          </a:xfrm>
          <a:prstGeom prst="rect">
            <a:avLst/>
          </a:prstGeom>
          <a:noFill/>
        </p:spPr>
        <p:txBody>
          <a:bodyPr wrap="square" rtlCol="0">
            <a:spAutoFit/>
          </a:bodyPr>
          <a:lstStyle/>
          <a:p>
            <a:r>
              <a:rPr lang="en-US" sz="4000" dirty="0">
                <a:solidFill>
                  <a:schemeClr val="accent6">
                    <a:lumMod val="75000"/>
                  </a:schemeClr>
                </a:solidFill>
                <a:latin typeface="+mj-lt"/>
              </a:rPr>
              <a:t>THE LEGEND OF</a:t>
            </a:r>
          </a:p>
        </p:txBody>
      </p:sp>
      <p:sp>
        <p:nvSpPr>
          <p:cNvPr id="4" name="TextBox 3">
            <a:extLst>
              <a:ext uri="{FF2B5EF4-FFF2-40B4-BE49-F238E27FC236}">
                <a16:creationId xmlns:a16="http://schemas.microsoft.com/office/drawing/2014/main" id="{6F8E35D9-ECEC-49AC-BE83-33D6115CC751}"/>
              </a:ext>
            </a:extLst>
          </p:cNvPr>
          <p:cNvSpPr txBox="1"/>
          <p:nvPr/>
        </p:nvSpPr>
        <p:spPr>
          <a:xfrm>
            <a:off x="4451350" y="3333750"/>
            <a:ext cx="6102350" cy="707886"/>
          </a:xfrm>
          <a:prstGeom prst="rect">
            <a:avLst/>
          </a:prstGeom>
          <a:noFill/>
        </p:spPr>
        <p:txBody>
          <a:bodyPr wrap="square" rtlCol="0">
            <a:spAutoFit/>
          </a:bodyPr>
          <a:lstStyle/>
          <a:p>
            <a:r>
              <a:rPr lang="en-US" sz="4000" dirty="0">
                <a:solidFill>
                  <a:schemeClr val="accent6">
                    <a:lumMod val="75000"/>
                  </a:schemeClr>
                </a:solidFill>
              </a:rPr>
              <a:t>BREATH OF THE API</a:t>
            </a:r>
          </a:p>
        </p:txBody>
      </p:sp>
      <p:sp>
        <p:nvSpPr>
          <p:cNvPr id="7" name="Rectangle 6">
            <a:extLst>
              <a:ext uri="{FF2B5EF4-FFF2-40B4-BE49-F238E27FC236}">
                <a16:creationId xmlns:a16="http://schemas.microsoft.com/office/drawing/2014/main" id="{A1D3FA1E-F813-4A92-AE9C-F79DB3C91ED8}"/>
              </a:ext>
            </a:extLst>
          </p:cNvPr>
          <p:cNvSpPr/>
          <p:nvPr/>
        </p:nvSpPr>
        <p:spPr>
          <a:xfrm>
            <a:off x="630865" y="701749"/>
            <a:ext cx="3643423" cy="550057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BF46E9-3B13-4147-81BF-B91E40C3B6D2}"/>
              </a:ext>
            </a:extLst>
          </p:cNvPr>
          <p:cNvPicPr>
            <a:picLocks noChangeAspect="1"/>
          </p:cNvPicPr>
          <p:nvPr/>
        </p:nvPicPr>
        <p:blipFill>
          <a:blip r:embed="rId5"/>
          <a:stretch>
            <a:fillRect/>
          </a:stretch>
        </p:blipFill>
        <p:spPr>
          <a:xfrm>
            <a:off x="1287056" y="781492"/>
            <a:ext cx="2109291" cy="4960089"/>
          </a:xfrm>
          <a:prstGeom prst="rect">
            <a:avLst/>
          </a:prstGeom>
        </p:spPr>
      </p:pic>
    </p:spTree>
    <p:extLst>
      <p:ext uri="{BB962C8B-B14F-4D97-AF65-F5344CB8AC3E}">
        <p14:creationId xmlns:p14="http://schemas.microsoft.com/office/powerpoint/2010/main" val="839099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CC1C3B2-8AD9-46F5-A378-C58943DA1A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7" t="2420"/>
          <a:stretch/>
        </p:blipFill>
        <p:spPr bwMode="auto">
          <a:xfrm>
            <a:off x="725214" y="740979"/>
            <a:ext cx="10711832" cy="536815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0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06C59E3-2B5E-48BE-B6CF-1C5986B4C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46" y="703925"/>
            <a:ext cx="9123308" cy="56529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7CC7E1-5542-0046-B06A-270071FB986A}"/>
              </a:ext>
            </a:extLst>
          </p:cNvPr>
          <p:cNvSpPr txBox="1"/>
          <p:nvPr/>
        </p:nvSpPr>
        <p:spPr>
          <a:xfrm rot="16200000">
            <a:off x="-1395180" y="3075059"/>
            <a:ext cx="4727576" cy="707886"/>
          </a:xfrm>
          <a:prstGeom prst="rect">
            <a:avLst/>
          </a:prstGeom>
          <a:noFill/>
        </p:spPr>
        <p:txBody>
          <a:bodyPr wrap="none" rtlCol="0">
            <a:spAutoFit/>
          </a:bodyPr>
          <a:lstStyle/>
          <a:p>
            <a:r>
              <a:rPr lang="en-US" sz="4000" dirty="0"/>
              <a:t>Make a Request</a:t>
            </a:r>
          </a:p>
        </p:txBody>
      </p:sp>
      <p:sp>
        <p:nvSpPr>
          <p:cNvPr id="4" name="TextBox 3">
            <a:extLst>
              <a:ext uri="{FF2B5EF4-FFF2-40B4-BE49-F238E27FC236}">
                <a16:creationId xmlns:a16="http://schemas.microsoft.com/office/drawing/2014/main" id="{43DFEE68-EF22-E44D-A935-DB5B088BDE22}"/>
              </a:ext>
            </a:extLst>
          </p:cNvPr>
          <p:cNvSpPr txBox="1"/>
          <p:nvPr/>
        </p:nvSpPr>
        <p:spPr>
          <a:xfrm rot="5400000">
            <a:off x="8952412" y="2917371"/>
            <a:ext cx="4698722" cy="707886"/>
          </a:xfrm>
          <a:prstGeom prst="rect">
            <a:avLst/>
          </a:prstGeom>
          <a:noFill/>
        </p:spPr>
        <p:txBody>
          <a:bodyPr wrap="none" rtlCol="0">
            <a:spAutoFit/>
          </a:bodyPr>
          <a:lstStyle/>
          <a:p>
            <a:r>
              <a:rPr lang="en-US" sz="4000" dirty="0"/>
              <a:t>Get a Response</a:t>
            </a:r>
          </a:p>
        </p:txBody>
      </p:sp>
    </p:spTree>
    <p:extLst>
      <p:ext uri="{BB962C8B-B14F-4D97-AF65-F5344CB8AC3E}">
        <p14:creationId xmlns:p14="http://schemas.microsoft.com/office/powerpoint/2010/main" val="2284889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C220D3-6360-D740-B1E2-FAFFE5668EA4}"/>
              </a:ext>
            </a:extLst>
          </p:cNvPr>
          <p:cNvSpPr txBox="1"/>
          <p:nvPr/>
        </p:nvSpPr>
        <p:spPr>
          <a:xfrm>
            <a:off x="1419497" y="872081"/>
            <a:ext cx="8493031" cy="5401479"/>
          </a:xfrm>
          <a:prstGeom prst="rect">
            <a:avLst/>
          </a:prstGeom>
          <a:noFill/>
        </p:spPr>
        <p:txBody>
          <a:bodyPr wrap="none" rtlCol="0">
            <a:spAutoFit/>
          </a:bodyPr>
          <a:lstStyle/>
          <a:p>
            <a:r>
              <a:rPr lang="en-US" sz="11500" dirty="0"/>
              <a:t>Response</a:t>
            </a:r>
          </a:p>
          <a:p>
            <a:r>
              <a:rPr lang="en-US" sz="11500" dirty="0"/>
              <a:t>Status</a:t>
            </a:r>
          </a:p>
          <a:p>
            <a:r>
              <a:rPr lang="en-US" sz="11500" dirty="0"/>
              <a:t>Codes</a:t>
            </a:r>
          </a:p>
        </p:txBody>
      </p:sp>
      <p:sp>
        <p:nvSpPr>
          <p:cNvPr id="2" name="TextBox 1">
            <a:extLst>
              <a:ext uri="{FF2B5EF4-FFF2-40B4-BE49-F238E27FC236}">
                <a16:creationId xmlns:a16="http://schemas.microsoft.com/office/drawing/2014/main" id="{A6A72410-9BB3-9F4F-A49E-8DC366D67F57}"/>
              </a:ext>
            </a:extLst>
          </p:cNvPr>
          <p:cNvSpPr txBox="1"/>
          <p:nvPr/>
        </p:nvSpPr>
        <p:spPr>
          <a:xfrm rot="20684249">
            <a:off x="325391" y="911439"/>
            <a:ext cx="1854995" cy="369332"/>
          </a:xfrm>
          <a:prstGeom prst="rect">
            <a:avLst/>
          </a:prstGeom>
          <a:noFill/>
        </p:spPr>
        <p:txBody>
          <a:bodyPr wrap="none" rtlCol="0">
            <a:spAutoFit/>
          </a:bodyPr>
          <a:lstStyle/>
          <a:p>
            <a:r>
              <a:rPr lang="en-US" dirty="0">
                <a:solidFill>
                  <a:schemeClr val="accent4"/>
                </a:solidFill>
              </a:rPr>
              <a:t>100 Continue</a:t>
            </a:r>
          </a:p>
        </p:txBody>
      </p:sp>
      <p:sp>
        <p:nvSpPr>
          <p:cNvPr id="4" name="TextBox 3">
            <a:extLst>
              <a:ext uri="{FF2B5EF4-FFF2-40B4-BE49-F238E27FC236}">
                <a16:creationId xmlns:a16="http://schemas.microsoft.com/office/drawing/2014/main" id="{8015301E-FE4F-3D45-B57A-EE162166D654}"/>
              </a:ext>
            </a:extLst>
          </p:cNvPr>
          <p:cNvSpPr txBox="1"/>
          <p:nvPr/>
        </p:nvSpPr>
        <p:spPr>
          <a:xfrm>
            <a:off x="4885298" y="6053448"/>
            <a:ext cx="1199367" cy="369332"/>
          </a:xfrm>
          <a:prstGeom prst="rect">
            <a:avLst/>
          </a:prstGeom>
          <a:noFill/>
        </p:spPr>
        <p:txBody>
          <a:bodyPr wrap="none" rtlCol="0">
            <a:spAutoFit/>
          </a:bodyPr>
          <a:lstStyle/>
          <a:p>
            <a:r>
              <a:rPr lang="en-US" dirty="0">
                <a:solidFill>
                  <a:schemeClr val="accent4"/>
                </a:solidFill>
              </a:rPr>
              <a:t>200 OK</a:t>
            </a:r>
          </a:p>
        </p:txBody>
      </p:sp>
      <p:sp>
        <p:nvSpPr>
          <p:cNvPr id="5" name="TextBox 4">
            <a:extLst>
              <a:ext uri="{FF2B5EF4-FFF2-40B4-BE49-F238E27FC236}">
                <a16:creationId xmlns:a16="http://schemas.microsoft.com/office/drawing/2014/main" id="{53389017-D205-234D-8FBE-C89CA6208BC7}"/>
              </a:ext>
            </a:extLst>
          </p:cNvPr>
          <p:cNvSpPr txBox="1"/>
          <p:nvPr/>
        </p:nvSpPr>
        <p:spPr>
          <a:xfrm>
            <a:off x="7353262" y="4226219"/>
            <a:ext cx="1758815" cy="369332"/>
          </a:xfrm>
          <a:prstGeom prst="rect">
            <a:avLst/>
          </a:prstGeom>
          <a:noFill/>
        </p:spPr>
        <p:txBody>
          <a:bodyPr wrap="none" rtlCol="0">
            <a:spAutoFit/>
          </a:bodyPr>
          <a:lstStyle/>
          <a:p>
            <a:r>
              <a:rPr lang="en-US" dirty="0">
                <a:solidFill>
                  <a:schemeClr val="accent4"/>
                </a:solidFill>
              </a:rPr>
              <a:t>201 Created</a:t>
            </a:r>
          </a:p>
        </p:txBody>
      </p:sp>
      <p:sp>
        <p:nvSpPr>
          <p:cNvPr id="6" name="TextBox 5">
            <a:extLst>
              <a:ext uri="{FF2B5EF4-FFF2-40B4-BE49-F238E27FC236}">
                <a16:creationId xmlns:a16="http://schemas.microsoft.com/office/drawing/2014/main" id="{B2745742-BB88-4D4B-918B-CEF4EBC75993}"/>
              </a:ext>
            </a:extLst>
          </p:cNvPr>
          <p:cNvSpPr txBox="1"/>
          <p:nvPr/>
        </p:nvSpPr>
        <p:spPr>
          <a:xfrm rot="2586500">
            <a:off x="-252959" y="2028227"/>
            <a:ext cx="2234907" cy="369332"/>
          </a:xfrm>
          <a:prstGeom prst="rect">
            <a:avLst/>
          </a:prstGeom>
          <a:noFill/>
        </p:spPr>
        <p:txBody>
          <a:bodyPr wrap="none" rtlCol="0">
            <a:spAutoFit/>
          </a:bodyPr>
          <a:lstStyle/>
          <a:p>
            <a:r>
              <a:rPr lang="en-US" dirty="0">
                <a:solidFill>
                  <a:schemeClr val="accent4"/>
                </a:solidFill>
              </a:rPr>
              <a:t>204 No Content</a:t>
            </a:r>
          </a:p>
        </p:txBody>
      </p:sp>
      <p:sp>
        <p:nvSpPr>
          <p:cNvPr id="7" name="TextBox 6">
            <a:extLst>
              <a:ext uri="{FF2B5EF4-FFF2-40B4-BE49-F238E27FC236}">
                <a16:creationId xmlns:a16="http://schemas.microsoft.com/office/drawing/2014/main" id="{A166D541-6A5F-694A-BC25-B0029AEBE173}"/>
              </a:ext>
            </a:extLst>
          </p:cNvPr>
          <p:cNvSpPr txBox="1"/>
          <p:nvPr/>
        </p:nvSpPr>
        <p:spPr>
          <a:xfrm>
            <a:off x="6741047" y="802253"/>
            <a:ext cx="1624163" cy="369332"/>
          </a:xfrm>
          <a:prstGeom prst="rect">
            <a:avLst/>
          </a:prstGeom>
          <a:noFill/>
        </p:spPr>
        <p:txBody>
          <a:bodyPr wrap="none" rtlCol="0">
            <a:spAutoFit/>
          </a:bodyPr>
          <a:lstStyle/>
          <a:p>
            <a:r>
              <a:rPr lang="en-US" dirty="0">
                <a:solidFill>
                  <a:schemeClr val="accent3"/>
                </a:solidFill>
              </a:rPr>
              <a:t>302 Found</a:t>
            </a:r>
          </a:p>
        </p:txBody>
      </p:sp>
      <p:sp>
        <p:nvSpPr>
          <p:cNvPr id="8" name="TextBox 7">
            <a:extLst>
              <a:ext uri="{FF2B5EF4-FFF2-40B4-BE49-F238E27FC236}">
                <a16:creationId xmlns:a16="http://schemas.microsoft.com/office/drawing/2014/main" id="{1A51AB44-8EEA-C645-8D83-7E9FB6023F84}"/>
              </a:ext>
            </a:extLst>
          </p:cNvPr>
          <p:cNvSpPr txBox="1"/>
          <p:nvPr/>
        </p:nvSpPr>
        <p:spPr>
          <a:xfrm>
            <a:off x="2947353" y="921934"/>
            <a:ext cx="2448106" cy="369332"/>
          </a:xfrm>
          <a:prstGeom prst="rect">
            <a:avLst/>
          </a:prstGeom>
          <a:noFill/>
        </p:spPr>
        <p:txBody>
          <a:bodyPr wrap="none" rtlCol="0">
            <a:spAutoFit/>
          </a:bodyPr>
          <a:lstStyle/>
          <a:p>
            <a:r>
              <a:rPr lang="en-US" dirty="0">
                <a:solidFill>
                  <a:schemeClr val="accent6"/>
                </a:solidFill>
              </a:rPr>
              <a:t>400 Bad Request</a:t>
            </a:r>
          </a:p>
        </p:txBody>
      </p:sp>
      <p:sp>
        <p:nvSpPr>
          <p:cNvPr id="9" name="TextBox 8">
            <a:extLst>
              <a:ext uri="{FF2B5EF4-FFF2-40B4-BE49-F238E27FC236}">
                <a16:creationId xmlns:a16="http://schemas.microsoft.com/office/drawing/2014/main" id="{59DE672A-0EF6-D344-AB9C-22BFA2CBEB34}"/>
              </a:ext>
            </a:extLst>
          </p:cNvPr>
          <p:cNvSpPr txBox="1"/>
          <p:nvPr/>
        </p:nvSpPr>
        <p:spPr>
          <a:xfrm rot="17481496">
            <a:off x="-399971" y="4279948"/>
            <a:ext cx="2420856" cy="369332"/>
          </a:xfrm>
          <a:prstGeom prst="rect">
            <a:avLst/>
          </a:prstGeom>
          <a:noFill/>
        </p:spPr>
        <p:txBody>
          <a:bodyPr wrap="none" rtlCol="0">
            <a:spAutoFit/>
          </a:bodyPr>
          <a:lstStyle/>
          <a:p>
            <a:r>
              <a:rPr lang="en-US" dirty="0">
                <a:solidFill>
                  <a:schemeClr val="accent6"/>
                </a:solidFill>
              </a:rPr>
              <a:t>401 Unauthorized</a:t>
            </a:r>
          </a:p>
        </p:txBody>
      </p:sp>
      <p:sp>
        <p:nvSpPr>
          <p:cNvPr id="10" name="TextBox 9">
            <a:extLst>
              <a:ext uri="{FF2B5EF4-FFF2-40B4-BE49-F238E27FC236}">
                <a16:creationId xmlns:a16="http://schemas.microsoft.com/office/drawing/2014/main" id="{661B8F0F-7D12-7D41-BF1C-E420B7AF0C70}"/>
              </a:ext>
            </a:extLst>
          </p:cNvPr>
          <p:cNvSpPr txBox="1"/>
          <p:nvPr/>
        </p:nvSpPr>
        <p:spPr>
          <a:xfrm rot="2082894">
            <a:off x="9060859" y="3145617"/>
            <a:ext cx="2087431" cy="369332"/>
          </a:xfrm>
          <a:prstGeom prst="rect">
            <a:avLst/>
          </a:prstGeom>
          <a:noFill/>
        </p:spPr>
        <p:txBody>
          <a:bodyPr wrap="none" rtlCol="0">
            <a:spAutoFit/>
          </a:bodyPr>
          <a:lstStyle/>
          <a:p>
            <a:r>
              <a:rPr lang="en-US" dirty="0">
                <a:solidFill>
                  <a:schemeClr val="accent6"/>
                </a:solidFill>
              </a:rPr>
              <a:t>404 Not Found</a:t>
            </a:r>
          </a:p>
        </p:txBody>
      </p:sp>
      <p:sp>
        <p:nvSpPr>
          <p:cNvPr id="11" name="TextBox 10">
            <a:extLst>
              <a:ext uri="{FF2B5EF4-FFF2-40B4-BE49-F238E27FC236}">
                <a16:creationId xmlns:a16="http://schemas.microsoft.com/office/drawing/2014/main" id="{24094DC2-18CC-F843-AD51-EF89F216C4F6}"/>
              </a:ext>
            </a:extLst>
          </p:cNvPr>
          <p:cNvSpPr txBox="1"/>
          <p:nvPr/>
        </p:nvSpPr>
        <p:spPr>
          <a:xfrm>
            <a:off x="621331" y="6138747"/>
            <a:ext cx="3544560" cy="369332"/>
          </a:xfrm>
          <a:prstGeom prst="rect">
            <a:avLst/>
          </a:prstGeom>
          <a:noFill/>
        </p:spPr>
        <p:txBody>
          <a:bodyPr wrap="none" rtlCol="0">
            <a:spAutoFit/>
          </a:bodyPr>
          <a:lstStyle/>
          <a:p>
            <a:r>
              <a:rPr lang="en-US" dirty="0">
                <a:solidFill>
                  <a:schemeClr val="accent5"/>
                </a:solidFill>
              </a:rPr>
              <a:t>500 Internal Server Error</a:t>
            </a:r>
          </a:p>
        </p:txBody>
      </p:sp>
      <p:sp>
        <p:nvSpPr>
          <p:cNvPr id="12" name="TextBox 11">
            <a:extLst>
              <a:ext uri="{FF2B5EF4-FFF2-40B4-BE49-F238E27FC236}">
                <a16:creationId xmlns:a16="http://schemas.microsoft.com/office/drawing/2014/main" id="{C02E1D54-9534-9246-BF56-ED99AE4FF1B6}"/>
              </a:ext>
            </a:extLst>
          </p:cNvPr>
          <p:cNvSpPr txBox="1"/>
          <p:nvPr/>
        </p:nvSpPr>
        <p:spPr>
          <a:xfrm rot="19287081">
            <a:off x="8107696" y="5136627"/>
            <a:ext cx="3419526" cy="369332"/>
          </a:xfrm>
          <a:prstGeom prst="rect">
            <a:avLst/>
          </a:prstGeom>
          <a:noFill/>
        </p:spPr>
        <p:txBody>
          <a:bodyPr wrap="none" rtlCol="0">
            <a:spAutoFit/>
          </a:bodyPr>
          <a:lstStyle/>
          <a:p>
            <a:r>
              <a:rPr lang="en-US" dirty="0">
                <a:solidFill>
                  <a:schemeClr val="accent5"/>
                </a:solidFill>
              </a:rPr>
              <a:t>503 Service Unavailable</a:t>
            </a:r>
          </a:p>
        </p:txBody>
      </p:sp>
      <p:sp>
        <p:nvSpPr>
          <p:cNvPr id="13" name="TextBox 12">
            <a:extLst>
              <a:ext uri="{FF2B5EF4-FFF2-40B4-BE49-F238E27FC236}">
                <a16:creationId xmlns:a16="http://schemas.microsoft.com/office/drawing/2014/main" id="{6BAB2332-75BE-A94A-91B1-AD335B809AA2}"/>
              </a:ext>
            </a:extLst>
          </p:cNvPr>
          <p:cNvSpPr txBox="1"/>
          <p:nvPr/>
        </p:nvSpPr>
        <p:spPr>
          <a:xfrm rot="2359151">
            <a:off x="8995779" y="1449478"/>
            <a:ext cx="3060453" cy="369332"/>
          </a:xfrm>
          <a:prstGeom prst="rect">
            <a:avLst/>
          </a:prstGeom>
          <a:noFill/>
        </p:spPr>
        <p:txBody>
          <a:bodyPr wrap="none" rtlCol="0">
            <a:spAutoFit/>
          </a:bodyPr>
          <a:lstStyle/>
          <a:p>
            <a:r>
              <a:rPr lang="en-US" dirty="0">
                <a:solidFill>
                  <a:schemeClr val="accent5"/>
                </a:solidFill>
              </a:rPr>
              <a:t>504 Gateway Timeout</a:t>
            </a:r>
          </a:p>
        </p:txBody>
      </p:sp>
    </p:spTree>
    <p:extLst>
      <p:ext uri="{BB962C8B-B14F-4D97-AF65-F5344CB8AC3E}">
        <p14:creationId xmlns:p14="http://schemas.microsoft.com/office/powerpoint/2010/main" val="126123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D0C0-200F-2647-91CA-19817818E512}"/>
              </a:ext>
            </a:extLst>
          </p:cNvPr>
          <p:cNvPicPr>
            <a:picLocks noChangeAspect="1"/>
          </p:cNvPicPr>
          <p:nvPr/>
        </p:nvPicPr>
        <p:blipFill>
          <a:blip r:embed="rId3"/>
          <a:stretch>
            <a:fillRect/>
          </a:stretch>
        </p:blipFill>
        <p:spPr>
          <a:xfrm>
            <a:off x="516039" y="2145347"/>
            <a:ext cx="11159922" cy="3652338"/>
          </a:xfrm>
          <a:prstGeom prst="rect">
            <a:avLst/>
          </a:prstGeom>
        </p:spPr>
      </p:pic>
      <p:sp>
        <p:nvSpPr>
          <p:cNvPr id="4" name="TextBox 3">
            <a:extLst>
              <a:ext uri="{FF2B5EF4-FFF2-40B4-BE49-F238E27FC236}">
                <a16:creationId xmlns:a16="http://schemas.microsoft.com/office/drawing/2014/main" id="{744ED358-F0B4-1B46-84CE-925534BC2F34}"/>
              </a:ext>
            </a:extLst>
          </p:cNvPr>
          <p:cNvSpPr txBox="1"/>
          <p:nvPr/>
        </p:nvSpPr>
        <p:spPr>
          <a:xfrm>
            <a:off x="4564170" y="612101"/>
            <a:ext cx="3063659" cy="1323439"/>
          </a:xfrm>
          <a:prstGeom prst="rect">
            <a:avLst/>
          </a:prstGeom>
          <a:noFill/>
        </p:spPr>
        <p:txBody>
          <a:bodyPr wrap="none" rtlCol="0">
            <a:spAutoFit/>
          </a:bodyPr>
          <a:lstStyle/>
          <a:p>
            <a:r>
              <a:rPr lang="en-US" sz="8000" dirty="0"/>
              <a:t>Tabs</a:t>
            </a:r>
          </a:p>
        </p:txBody>
      </p:sp>
    </p:spTree>
    <p:extLst>
      <p:ext uri="{BB962C8B-B14F-4D97-AF65-F5344CB8AC3E}">
        <p14:creationId xmlns:p14="http://schemas.microsoft.com/office/powerpoint/2010/main" val="570178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0A27B-8945-CE41-AE25-C06944D75087}"/>
              </a:ext>
            </a:extLst>
          </p:cNvPr>
          <p:cNvSpPr txBox="1"/>
          <p:nvPr/>
        </p:nvSpPr>
        <p:spPr>
          <a:xfrm>
            <a:off x="4564170" y="612101"/>
            <a:ext cx="3063659" cy="1323439"/>
          </a:xfrm>
          <a:prstGeom prst="rect">
            <a:avLst/>
          </a:prstGeom>
          <a:noFill/>
        </p:spPr>
        <p:txBody>
          <a:bodyPr wrap="none" rtlCol="0">
            <a:spAutoFit/>
          </a:bodyPr>
          <a:lstStyle/>
          <a:p>
            <a:r>
              <a:rPr lang="en-US" sz="8000" dirty="0"/>
              <a:t>Tabs</a:t>
            </a:r>
          </a:p>
        </p:txBody>
      </p:sp>
      <p:pic>
        <p:nvPicPr>
          <p:cNvPr id="7" name="Picture 6">
            <a:extLst>
              <a:ext uri="{FF2B5EF4-FFF2-40B4-BE49-F238E27FC236}">
                <a16:creationId xmlns:a16="http://schemas.microsoft.com/office/drawing/2014/main" id="{E2033EA7-818F-6344-A2C5-4E2FABACC6DE}"/>
              </a:ext>
            </a:extLst>
          </p:cNvPr>
          <p:cNvPicPr>
            <a:picLocks noChangeAspect="1"/>
          </p:cNvPicPr>
          <p:nvPr/>
        </p:nvPicPr>
        <p:blipFill>
          <a:blip r:embed="rId3"/>
          <a:stretch>
            <a:fillRect/>
          </a:stretch>
        </p:blipFill>
        <p:spPr>
          <a:xfrm>
            <a:off x="733299" y="2015395"/>
            <a:ext cx="10910710" cy="3487679"/>
          </a:xfrm>
          <a:prstGeom prst="rect">
            <a:avLst/>
          </a:prstGeom>
        </p:spPr>
      </p:pic>
    </p:spTree>
    <p:extLst>
      <p:ext uri="{BB962C8B-B14F-4D97-AF65-F5344CB8AC3E}">
        <p14:creationId xmlns:p14="http://schemas.microsoft.com/office/powerpoint/2010/main" val="3771241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5A0FD-9D68-174D-9E55-C5CE764A00FB}"/>
              </a:ext>
            </a:extLst>
          </p:cNvPr>
          <p:cNvPicPr>
            <a:picLocks noChangeAspect="1"/>
          </p:cNvPicPr>
          <p:nvPr/>
        </p:nvPicPr>
        <p:blipFill>
          <a:blip r:embed="rId3"/>
          <a:stretch>
            <a:fillRect/>
          </a:stretch>
        </p:blipFill>
        <p:spPr>
          <a:xfrm>
            <a:off x="646889" y="1935540"/>
            <a:ext cx="10898221" cy="4207925"/>
          </a:xfrm>
          <a:prstGeom prst="rect">
            <a:avLst/>
          </a:prstGeom>
        </p:spPr>
      </p:pic>
      <p:sp>
        <p:nvSpPr>
          <p:cNvPr id="4" name="TextBox 3">
            <a:extLst>
              <a:ext uri="{FF2B5EF4-FFF2-40B4-BE49-F238E27FC236}">
                <a16:creationId xmlns:a16="http://schemas.microsoft.com/office/drawing/2014/main" id="{A1257ABE-56B7-1E40-8AD8-77A3690C9F46}"/>
              </a:ext>
            </a:extLst>
          </p:cNvPr>
          <p:cNvSpPr txBox="1"/>
          <p:nvPr/>
        </p:nvSpPr>
        <p:spPr>
          <a:xfrm>
            <a:off x="3929381" y="612101"/>
            <a:ext cx="4333238" cy="1323439"/>
          </a:xfrm>
          <a:prstGeom prst="rect">
            <a:avLst/>
          </a:prstGeom>
          <a:noFill/>
        </p:spPr>
        <p:txBody>
          <a:bodyPr wrap="none" rtlCol="0">
            <a:spAutoFit/>
          </a:bodyPr>
          <a:lstStyle/>
          <a:p>
            <a:r>
              <a:rPr lang="en-US" sz="8000" dirty="0"/>
              <a:t>History</a:t>
            </a:r>
          </a:p>
        </p:txBody>
      </p:sp>
    </p:spTree>
    <p:extLst>
      <p:ext uri="{BB962C8B-B14F-4D97-AF65-F5344CB8AC3E}">
        <p14:creationId xmlns:p14="http://schemas.microsoft.com/office/powerpoint/2010/main" val="2754097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B030A-1CEB-E04F-9EE8-E5F00D4D1EB2}"/>
              </a:ext>
            </a:extLst>
          </p:cNvPr>
          <p:cNvPicPr>
            <a:picLocks noChangeAspect="1"/>
          </p:cNvPicPr>
          <p:nvPr/>
        </p:nvPicPr>
        <p:blipFill rotWithShape="1">
          <a:blip r:embed="rId3"/>
          <a:srcRect l="2184" t="527"/>
          <a:stretch/>
        </p:blipFill>
        <p:spPr>
          <a:xfrm>
            <a:off x="509080" y="943716"/>
            <a:ext cx="3836040" cy="5312186"/>
          </a:xfrm>
          <a:prstGeom prst="rect">
            <a:avLst/>
          </a:prstGeom>
        </p:spPr>
      </p:pic>
      <p:sp>
        <p:nvSpPr>
          <p:cNvPr id="7" name="TextBox 6">
            <a:extLst>
              <a:ext uri="{FF2B5EF4-FFF2-40B4-BE49-F238E27FC236}">
                <a16:creationId xmlns:a16="http://schemas.microsoft.com/office/drawing/2014/main" id="{914AD51D-14A4-FA4F-8A67-A56AC68E10CB}"/>
              </a:ext>
            </a:extLst>
          </p:cNvPr>
          <p:cNvSpPr txBox="1"/>
          <p:nvPr/>
        </p:nvSpPr>
        <p:spPr>
          <a:xfrm>
            <a:off x="4319622" y="797510"/>
            <a:ext cx="3552755" cy="5262979"/>
          </a:xfrm>
          <a:prstGeom prst="rect">
            <a:avLst/>
          </a:prstGeom>
          <a:noFill/>
        </p:spPr>
        <p:txBody>
          <a:bodyPr wrap="square" rtlCol="0">
            <a:spAutoFit/>
          </a:bodyPr>
          <a:lstStyle/>
          <a:p>
            <a:pPr algn="ctr"/>
            <a:r>
              <a:rPr lang="en-US" sz="4800" dirty="0"/>
              <a:t>Save </a:t>
            </a:r>
          </a:p>
          <a:p>
            <a:pPr algn="ctr"/>
            <a:r>
              <a:rPr lang="en-US" sz="4800" dirty="0"/>
              <a:t>a </a:t>
            </a:r>
          </a:p>
          <a:p>
            <a:pPr algn="ctr"/>
            <a:r>
              <a:rPr lang="en-US" sz="4800" dirty="0"/>
              <a:t>Request</a:t>
            </a:r>
          </a:p>
          <a:p>
            <a:pPr algn="ctr"/>
            <a:endParaRPr lang="en-US" sz="4800" dirty="0"/>
          </a:p>
          <a:p>
            <a:pPr algn="ctr"/>
            <a:r>
              <a:rPr lang="en-US" sz="4800" dirty="0"/>
              <a:t>To</a:t>
            </a:r>
          </a:p>
          <a:p>
            <a:pPr algn="ctr"/>
            <a:r>
              <a:rPr lang="en-US" sz="4800" dirty="0"/>
              <a:t>a</a:t>
            </a:r>
          </a:p>
          <a:p>
            <a:pPr algn="ctr"/>
            <a:r>
              <a:rPr lang="en-US" sz="4800" dirty="0"/>
              <a:t>Collection</a:t>
            </a:r>
          </a:p>
        </p:txBody>
      </p:sp>
      <p:sp>
        <p:nvSpPr>
          <p:cNvPr id="8" name="Right Arrow 7">
            <a:extLst>
              <a:ext uri="{FF2B5EF4-FFF2-40B4-BE49-F238E27FC236}">
                <a16:creationId xmlns:a16="http://schemas.microsoft.com/office/drawing/2014/main" id="{7484BCCB-DA9B-F94B-AE32-7A612392545F}"/>
              </a:ext>
            </a:extLst>
          </p:cNvPr>
          <p:cNvSpPr/>
          <p:nvPr/>
        </p:nvSpPr>
        <p:spPr>
          <a:xfrm>
            <a:off x="4833257" y="3098074"/>
            <a:ext cx="2525486" cy="661852"/>
          </a:xfrm>
          <a:prstGeom prst="rightArrow">
            <a:avLst>
              <a:gd name="adj1" fmla="val 47369"/>
              <a:gd name="adj2" fmla="val 1236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D04659D-D0C1-19DE-90A5-60D9F6D4E6BF}"/>
              </a:ext>
            </a:extLst>
          </p:cNvPr>
          <p:cNvPicPr>
            <a:picLocks noChangeAspect="1"/>
          </p:cNvPicPr>
          <p:nvPr/>
        </p:nvPicPr>
        <p:blipFill>
          <a:blip r:embed="rId4"/>
          <a:stretch>
            <a:fillRect/>
          </a:stretch>
        </p:blipFill>
        <p:spPr>
          <a:xfrm>
            <a:off x="7987133" y="797510"/>
            <a:ext cx="3552755" cy="5716113"/>
          </a:xfrm>
          <a:prstGeom prst="rect">
            <a:avLst/>
          </a:prstGeom>
        </p:spPr>
      </p:pic>
    </p:spTree>
    <p:extLst>
      <p:ext uri="{BB962C8B-B14F-4D97-AF65-F5344CB8AC3E}">
        <p14:creationId xmlns:p14="http://schemas.microsoft.com/office/powerpoint/2010/main" val="265540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98F0493-0581-1742-9E83-032B9939F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256" y="2263167"/>
            <a:ext cx="3129209" cy="2694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D75E3-E245-CB49-9FA2-769CCC0BD854}"/>
              </a:ext>
            </a:extLst>
          </p:cNvPr>
          <p:cNvSpPr txBox="1"/>
          <p:nvPr/>
        </p:nvSpPr>
        <p:spPr>
          <a:xfrm>
            <a:off x="9177449" y="2263167"/>
            <a:ext cx="2404826" cy="584775"/>
          </a:xfrm>
          <a:prstGeom prst="rect">
            <a:avLst/>
          </a:prstGeom>
          <a:noFill/>
        </p:spPr>
        <p:txBody>
          <a:bodyPr wrap="none" rtlCol="0">
            <a:spAutoFit/>
          </a:bodyPr>
          <a:lstStyle/>
          <a:p>
            <a:r>
              <a:rPr lang="en-US" sz="3200" b="1" dirty="0">
                <a:ln>
                  <a:solidFill>
                    <a:schemeClr val="tx1"/>
                  </a:solidFill>
                </a:ln>
                <a:solidFill>
                  <a:schemeClr val="accent1"/>
                </a:solidFill>
              </a:rPr>
              <a:t>Authorize</a:t>
            </a:r>
          </a:p>
        </p:txBody>
      </p:sp>
      <p:sp>
        <p:nvSpPr>
          <p:cNvPr id="6" name="TextBox 5">
            <a:extLst>
              <a:ext uri="{FF2B5EF4-FFF2-40B4-BE49-F238E27FC236}">
                <a16:creationId xmlns:a16="http://schemas.microsoft.com/office/drawing/2014/main" id="{9B011364-74A3-F442-A5B3-17439B3B1C8F}"/>
              </a:ext>
            </a:extLst>
          </p:cNvPr>
          <p:cNvSpPr txBox="1"/>
          <p:nvPr/>
        </p:nvSpPr>
        <p:spPr>
          <a:xfrm>
            <a:off x="8880092" y="4433968"/>
            <a:ext cx="2999539" cy="523220"/>
          </a:xfrm>
          <a:prstGeom prst="rect">
            <a:avLst/>
          </a:prstGeom>
          <a:noFill/>
        </p:spPr>
        <p:txBody>
          <a:bodyPr wrap="none" rtlCol="0">
            <a:spAutoFit/>
          </a:bodyPr>
          <a:lstStyle/>
          <a:p>
            <a:r>
              <a:rPr lang="en-US" sz="2800" b="1" dirty="0">
                <a:ln>
                  <a:solidFill>
                    <a:schemeClr val="tx1"/>
                  </a:solidFill>
                </a:ln>
                <a:solidFill>
                  <a:schemeClr val="accent1"/>
                </a:solidFill>
              </a:rPr>
              <a:t>All the Things!</a:t>
            </a:r>
          </a:p>
        </p:txBody>
      </p:sp>
      <p:pic>
        <p:nvPicPr>
          <p:cNvPr id="2" name="Picture 1">
            <a:extLst>
              <a:ext uri="{FF2B5EF4-FFF2-40B4-BE49-F238E27FC236}">
                <a16:creationId xmlns:a16="http://schemas.microsoft.com/office/drawing/2014/main" id="{347D7E6F-6F6D-494C-DF5F-2F7137016477}"/>
              </a:ext>
            </a:extLst>
          </p:cNvPr>
          <p:cNvPicPr>
            <a:picLocks noChangeAspect="1"/>
          </p:cNvPicPr>
          <p:nvPr/>
        </p:nvPicPr>
        <p:blipFill>
          <a:blip r:embed="rId4"/>
          <a:stretch>
            <a:fillRect/>
          </a:stretch>
        </p:blipFill>
        <p:spPr>
          <a:xfrm>
            <a:off x="104770" y="558357"/>
            <a:ext cx="8710486" cy="6434227"/>
          </a:xfrm>
          <a:prstGeom prst="rect">
            <a:avLst/>
          </a:prstGeom>
        </p:spPr>
      </p:pic>
    </p:spTree>
    <p:extLst>
      <p:ext uri="{BB962C8B-B14F-4D97-AF65-F5344CB8AC3E}">
        <p14:creationId xmlns:p14="http://schemas.microsoft.com/office/powerpoint/2010/main" val="4232835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04600-A77E-1D4B-90CA-61F4FE7C7DAF}"/>
              </a:ext>
            </a:extLst>
          </p:cNvPr>
          <p:cNvPicPr>
            <a:picLocks noChangeAspect="1"/>
          </p:cNvPicPr>
          <p:nvPr/>
        </p:nvPicPr>
        <p:blipFill>
          <a:blip r:embed="rId3"/>
          <a:stretch>
            <a:fillRect/>
          </a:stretch>
        </p:blipFill>
        <p:spPr>
          <a:xfrm>
            <a:off x="2743200" y="690470"/>
            <a:ext cx="5430298" cy="5151655"/>
          </a:xfrm>
          <a:prstGeom prst="rect">
            <a:avLst/>
          </a:prstGeom>
        </p:spPr>
      </p:pic>
      <p:pic>
        <p:nvPicPr>
          <p:cNvPr id="5" name="Picture 4">
            <a:extLst>
              <a:ext uri="{FF2B5EF4-FFF2-40B4-BE49-F238E27FC236}">
                <a16:creationId xmlns:a16="http://schemas.microsoft.com/office/drawing/2014/main" id="{4E1804A3-137C-4D4B-AAAF-126FB6448C20}"/>
              </a:ext>
            </a:extLst>
          </p:cNvPr>
          <p:cNvPicPr>
            <a:picLocks noChangeAspect="1"/>
          </p:cNvPicPr>
          <p:nvPr/>
        </p:nvPicPr>
        <p:blipFill rotWithShape="1">
          <a:blip r:embed="rId4"/>
          <a:srcRect l="1105" t="1975" r="1526" b="1637"/>
          <a:stretch/>
        </p:blipFill>
        <p:spPr>
          <a:xfrm>
            <a:off x="6877455" y="1108953"/>
            <a:ext cx="4893013" cy="4017524"/>
          </a:xfrm>
          <a:prstGeom prst="rect">
            <a:avLst/>
          </a:prstGeom>
          <a:effectLst>
            <a:glow rad="101600">
              <a:schemeClr val="accent1">
                <a:satMod val="175000"/>
                <a:alpha val="40000"/>
              </a:schemeClr>
            </a:glow>
          </a:effectLst>
        </p:spPr>
      </p:pic>
      <p:pic>
        <p:nvPicPr>
          <p:cNvPr id="4" name="Picture 3">
            <a:extLst>
              <a:ext uri="{FF2B5EF4-FFF2-40B4-BE49-F238E27FC236}">
                <a16:creationId xmlns:a16="http://schemas.microsoft.com/office/drawing/2014/main" id="{C15E3507-EBAD-E04D-A123-77A8B5F1EE46}"/>
              </a:ext>
            </a:extLst>
          </p:cNvPr>
          <p:cNvPicPr>
            <a:picLocks noChangeAspect="1"/>
          </p:cNvPicPr>
          <p:nvPr/>
        </p:nvPicPr>
        <p:blipFill rotWithShape="1">
          <a:blip r:embed="rId5"/>
          <a:srcRect l="2524" t="4804" r="2459" b="3122"/>
          <a:stretch/>
        </p:blipFill>
        <p:spPr>
          <a:xfrm>
            <a:off x="354827" y="3842426"/>
            <a:ext cx="4134255" cy="2568102"/>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395659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1D9AA-1B26-3445-8ED2-18803EDE42D5}"/>
              </a:ext>
            </a:extLst>
          </p:cNvPr>
          <p:cNvSpPr txBox="1"/>
          <p:nvPr/>
        </p:nvSpPr>
        <p:spPr>
          <a:xfrm>
            <a:off x="1763052" y="3702138"/>
            <a:ext cx="8018542" cy="2308324"/>
          </a:xfrm>
          <a:prstGeom prst="rect">
            <a:avLst/>
          </a:prstGeom>
          <a:noFill/>
        </p:spPr>
        <p:txBody>
          <a:bodyPr wrap="none" rtlCol="0">
            <a:spAutoFit/>
          </a:bodyPr>
          <a:lstStyle/>
          <a:p>
            <a:r>
              <a:rPr lang="en-US" sz="7200" dirty="0"/>
              <a:t>This is </a:t>
            </a:r>
            <a:r>
              <a:rPr lang="en-US" sz="7200" dirty="0">
                <a:solidFill>
                  <a:schemeClr val="accent6"/>
                </a:solidFill>
              </a:rPr>
              <a:t>a lot </a:t>
            </a:r>
            <a:r>
              <a:rPr lang="en-US" sz="7200" dirty="0"/>
              <a:t>to </a:t>
            </a:r>
          </a:p>
          <a:p>
            <a:r>
              <a:rPr lang="en-US" sz="7200" dirty="0"/>
              <a:t>copy and paste</a:t>
            </a:r>
          </a:p>
        </p:txBody>
      </p:sp>
      <p:pic>
        <p:nvPicPr>
          <p:cNvPr id="2" name="Picture 1">
            <a:extLst>
              <a:ext uri="{FF2B5EF4-FFF2-40B4-BE49-F238E27FC236}">
                <a16:creationId xmlns:a16="http://schemas.microsoft.com/office/drawing/2014/main" id="{496D21EE-97A3-7679-8558-6E8FCEEAE96C}"/>
              </a:ext>
            </a:extLst>
          </p:cNvPr>
          <p:cNvPicPr>
            <a:picLocks noChangeAspect="1"/>
          </p:cNvPicPr>
          <p:nvPr/>
        </p:nvPicPr>
        <p:blipFill>
          <a:blip r:embed="rId3"/>
          <a:stretch>
            <a:fillRect/>
          </a:stretch>
        </p:blipFill>
        <p:spPr>
          <a:xfrm>
            <a:off x="237067" y="776512"/>
            <a:ext cx="11563658" cy="2652488"/>
          </a:xfrm>
          <a:prstGeom prst="rect">
            <a:avLst/>
          </a:prstGeom>
        </p:spPr>
      </p:pic>
    </p:spTree>
    <p:extLst>
      <p:ext uri="{BB962C8B-B14F-4D97-AF65-F5344CB8AC3E}">
        <p14:creationId xmlns:p14="http://schemas.microsoft.com/office/powerpoint/2010/main" val="2904307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pic>
        <p:nvPicPr>
          <p:cNvPr id="3" name="Picture 2">
            <a:extLst>
              <a:ext uri="{FF2B5EF4-FFF2-40B4-BE49-F238E27FC236}">
                <a16:creationId xmlns:a16="http://schemas.microsoft.com/office/drawing/2014/main" id="{27F85275-81B6-4525-BCAF-7769DEAB6668}"/>
              </a:ext>
            </a:extLst>
          </p:cNvPr>
          <p:cNvPicPr>
            <a:picLocks noChangeAspect="1"/>
          </p:cNvPicPr>
          <p:nvPr/>
        </p:nvPicPr>
        <p:blipFill>
          <a:blip r:embed="rId5"/>
          <a:stretch>
            <a:fillRect/>
          </a:stretch>
        </p:blipFill>
        <p:spPr>
          <a:xfrm>
            <a:off x="4281819" y="3429000"/>
            <a:ext cx="6377040" cy="2716619"/>
          </a:xfrm>
          <a:prstGeom prst="rect">
            <a:avLst/>
          </a:prstGeom>
        </p:spPr>
      </p:pic>
      <p:sp>
        <p:nvSpPr>
          <p:cNvPr id="6" name="TextBox 5">
            <a:extLst>
              <a:ext uri="{FF2B5EF4-FFF2-40B4-BE49-F238E27FC236}">
                <a16:creationId xmlns:a16="http://schemas.microsoft.com/office/drawing/2014/main" id="{DDF5A268-31CA-47C3-B9A3-4D73AD88904A}"/>
              </a:ext>
            </a:extLst>
          </p:cNvPr>
          <p:cNvSpPr txBox="1"/>
          <p:nvPr/>
        </p:nvSpPr>
        <p:spPr>
          <a:xfrm>
            <a:off x="5642345" y="1049185"/>
            <a:ext cx="4961860" cy="830997"/>
          </a:xfrm>
          <a:prstGeom prst="rect">
            <a:avLst/>
          </a:prstGeom>
          <a:noFill/>
        </p:spPr>
        <p:txBody>
          <a:bodyPr wrap="square" rtlCol="0">
            <a:spAutoFit/>
          </a:bodyPr>
          <a:lstStyle/>
          <a:p>
            <a:r>
              <a:rPr lang="en-US" sz="4800" dirty="0">
                <a:solidFill>
                  <a:schemeClr val="accent5"/>
                </a:solidFill>
              </a:rPr>
              <a:t>Not just the</a:t>
            </a:r>
          </a:p>
        </p:txBody>
      </p:sp>
    </p:spTree>
    <p:extLst>
      <p:ext uri="{BB962C8B-B14F-4D97-AF65-F5344CB8AC3E}">
        <p14:creationId xmlns:p14="http://schemas.microsoft.com/office/powerpoint/2010/main" val="124354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D3C1AE-3E82-9745-B601-E8918C9D12D3}"/>
              </a:ext>
            </a:extLst>
          </p:cNvPr>
          <p:cNvSpPr txBox="1"/>
          <p:nvPr/>
        </p:nvSpPr>
        <p:spPr>
          <a:xfrm>
            <a:off x="4907922" y="2398040"/>
            <a:ext cx="5168403" cy="2554545"/>
          </a:xfrm>
          <a:prstGeom prst="rect">
            <a:avLst/>
          </a:prstGeom>
          <a:noFill/>
        </p:spPr>
        <p:txBody>
          <a:bodyPr wrap="none" rtlCol="0">
            <a:spAutoFit/>
          </a:bodyPr>
          <a:lstStyle/>
          <a:p>
            <a:r>
              <a:rPr lang="en-US" sz="8000" dirty="0"/>
              <a:t>Saving a</a:t>
            </a:r>
          </a:p>
          <a:p>
            <a:r>
              <a:rPr lang="en-US" sz="8000" dirty="0"/>
              <a:t>Variable</a:t>
            </a:r>
          </a:p>
        </p:txBody>
      </p:sp>
      <p:pic>
        <p:nvPicPr>
          <p:cNvPr id="2" name="Picture 1">
            <a:extLst>
              <a:ext uri="{FF2B5EF4-FFF2-40B4-BE49-F238E27FC236}">
                <a16:creationId xmlns:a16="http://schemas.microsoft.com/office/drawing/2014/main" id="{6152E0C5-7468-F7C6-3FF9-DBA5963712F7}"/>
              </a:ext>
            </a:extLst>
          </p:cNvPr>
          <p:cNvPicPr>
            <a:picLocks noChangeAspect="1"/>
          </p:cNvPicPr>
          <p:nvPr/>
        </p:nvPicPr>
        <p:blipFill>
          <a:blip r:embed="rId3"/>
          <a:stretch>
            <a:fillRect/>
          </a:stretch>
        </p:blipFill>
        <p:spPr>
          <a:xfrm>
            <a:off x="813677" y="818370"/>
            <a:ext cx="10665241" cy="1108671"/>
          </a:xfrm>
          <a:prstGeom prst="rect">
            <a:avLst/>
          </a:prstGeom>
        </p:spPr>
      </p:pic>
      <p:pic>
        <p:nvPicPr>
          <p:cNvPr id="4" name="Picture 3">
            <a:extLst>
              <a:ext uri="{FF2B5EF4-FFF2-40B4-BE49-F238E27FC236}">
                <a16:creationId xmlns:a16="http://schemas.microsoft.com/office/drawing/2014/main" id="{309BC993-74F4-9839-FAC4-A5CF45B6F038}"/>
              </a:ext>
            </a:extLst>
          </p:cNvPr>
          <p:cNvPicPr>
            <a:picLocks noChangeAspect="1"/>
          </p:cNvPicPr>
          <p:nvPr/>
        </p:nvPicPr>
        <p:blipFill>
          <a:blip r:embed="rId4"/>
          <a:stretch>
            <a:fillRect/>
          </a:stretch>
        </p:blipFill>
        <p:spPr>
          <a:xfrm>
            <a:off x="813677" y="2270046"/>
            <a:ext cx="3911600" cy="3708400"/>
          </a:xfrm>
          <a:prstGeom prst="rect">
            <a:avLst/>
          </a:prstGeom>
        </p:spPr>
      </p:pic>
    </p:spTree>
    <p:extLst>
      <p:ext uri="{BB962C8B-B14F-4D97-AF65-F5344CB8AC3E}">
        <p14:creationId xmlns:p14="http://schemas.microsoft.com/office/powerpoint/2010/main" val="2147809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1FDCF35-864C-4E07-BF06-83DC2CDB5230}"/>
              </a:ext>
            </a:extLst>
          </p:cNvPr>
          <p:cNvSpPr txBox="1"/>
          <p:nvPr/>
        </p:nvSpPr>
        <p:spPr>
          <a:xfrm>
            <a:off x="689665" y="616325"/>
            <a:ext cx="6429153" cy="1015663"/>
          </a:xfrm>
          <a:prstGeom prst="rect">
            <a:avLst/>
          </a:prstGeom>
          <a:noFill/>
        </p:spPr>
        <p:txBody>
          <a:bodyPr wrap="square" rtlCol="0">
            <a:spAutoFit/>
          </a:bodyPr>
          <a:lstStyle/>
          <a:p>
            <a:r>
              <a:rPr lang="en-US" sz="6000" dirty="0"/>
              <a:t>Environments</a:t>
            </a:r>
          </a:p>
        </p:txBody>
      </p:sp>
      <p:pic>
        <p:nvPicPr>
          <p:cNvPr id="5" name="Picture 4">
            <a:extLst>
              <a:ext uri="{FF2B5EF4-FFF2-40B4-BE49-F238E27FC236}">
                <a16:creationId xmlns:a16="http://schemas.microsoft.com/office/drawing/2014/main" id="{634522BF-9ED4-962B-3973-96614E5F498D}"/>
              </a:ext>
            </a:extLst>
          </p:cNvPr>
          <p:cNvPicPr>
            <a:picLocks noChangeAspect="1"/>
          </p:cNvPicPr>
          <p:nvPr/>
        </p:nvPicPr>
        <p:blipFill>
          <a:blip r:embed="rId3"/>
          <a:stretch>
            <a:fillRect/>
          </a:stretch>
        </p:blipFill>
        <p:spPr>
          <a:xfrm>
            <a:off x="8205408" y="1917437"/>
            <a:ext cx="3111500" cy="2781300"/>
          </a:xfrm>
          <a:prstGeom prst="rect">
            <a:avLst/>
          </a:prstGeom>
        </p:spPr>
      </p:pic>
      <p:pic>
        <p:nvPicPr>
          <p:cNvPr id="8" name="Picture 7">
            <a:extLst>
              <a:ext uri="{FF2B5EF4-FFF2-40B4-BE49-F238E27FC236}">
                <a16:creationId xmlns:a16="http://schemas.microsoft.com/office/drawing/2014/main" id="{AB9BF993-F9C5-11F1-E3C1-727B2AD598EA}"/>
              </a:ext>
            </a:extLst>
          </p:cNvPr>
          <p:cNvPicPr>
            <a:picLocks noChangeAspect="1"/>
          </p:cNvPicPr>
          <p:nvPr/>
        </p:nvPicPr>
        <p:blipFill>
          <a:blip r:embed="rId4"/>
          <a:stretch>
            <a:fillRect/>
          </a:stretch>
        </p:blipFill>
        <p:spPr>
          <a:xfrm>
            <a:off x="116504" y="1631988"/>
            <a:ext cx="7772400" cy="4879460"/>
          </a:xfrm>
          <a:prstGeom prst="rect">
            <a:avLst/>
          </a:prstGeom>
        </p:spPr>
      </p:pic>
    </p:spTree>
    <p:extLst>
      <p:ext uri="{BB962C8B-B14F-4D97-AF65-F5344CB8AC3E}">
        <p14:creationId xmlns:p14="http://schemas.microsoft.com/office/powerpoint/2010/main" val="3153679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3515C-6063-AB40-AA95-E13F91119097}"/>
              </a:ext>
            </a:extLst>
          </p:cNvPr>
          <p:cNvPicPr>
            <a:picLocks noChangeAspect="1"/>
          </p:cNvPicPr>
          <p:nvPr/>
        </p:nvPicPr>
        <p:blipFill rotWithShape="1">
          <a:blip r:embed="rId3"/>
          <a:srcRect b="31413"/>
          <a:stretch/>
        </p:blipFill>
        <p:spPr>
          <a:xfrm>
            <a:off x="1206514" y="1920947"/>
            <a:ext cx="8781002" cy="4029769"/>
          </a:xfrm>
          <a:prstGeom prst="rect">
            <a:avLst/>
          </a:prstGeom>
        </p:spPr>
      </p:pic>
      <p:pic>
        <p:nvPicPr>
          <p:cNvPr id="5" name="Picture 4">
            <a:extLst>
              <a:ext uri="{FF2B5EF4-FFF2-40B4-BE49-F238E27FC236}">
                <a16:creationId xmlns:a16="http://schemas.microsoft.com/office/drawing/2014/main" id="{A9480370-35C3-4A79-96A1-596855B444C2}"/>
              </a:ext>
            </a:extLst>
          </p:cNvPr>
          <p:cNvPicPr>
            <a:picLocks noChangeAspect="1"/>
          </p:cNvPicPr>
          <p:nvPr/>
        </p:nvPicPr>
        <p:blipFill rotWithShape="1">
          <a:blip r:embed="rId3"/>
          <a:srcRect t="96219"/>
          <a:stretch/>
        </p:blipFill>
        <p:spPr>
          <a:xfrm>
            <a:off x="492567" y="652129"/>
            <a:ext cx="11206866" cy="283535"/>
          </a:xfrm>
          <a:prstGeom prst="rect">
            <a:avLst/>
          </a:prstGeom>
        </p:spPr>
      </p:pic>
      <p:sp>
        <p:nvSpPr>
          <p:cNvPr id="2" name="Rectangle 1">
            <a:extLst>
              <a:ext uri="{FF2B5EF4-FFF2-40B4-BE49-F238E27FC236}">
                <a16:creationId xmlns:a16="http://schemas.microsoft.com/office/drawing/2014/main" id="{C7BA89E8-4205-49CC-8CDB-615260DEAE53}"/>
              </a:ext>
            </a:extLst>
          </p:cNvPr>
          <p:cNvSpPr/>
          <p:nvPr/>
        </p:nvSpPr>
        <p:spPr>
          <a:xfrm>
            <a:off x="10341935" y="708834"/>
            <a:ext cx="900222" cy="28353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F981F9-596F-419C-B0A7-8064825A33AC}"/>
              </a:ext>
            </a:extLst>
          </p:cNvPr>
          <p:cNvSpPr txBox="1"/>
          <p:nvPr/>
        </p:nvSpPr>
        <p:spPr>
          <a:xfrm flipH="1">
            <a:off x="949841" y="905284"/>
            <a:ext cx="10292315" cy="1015663"/>
          </a:xfrm>
          <a:prstGeom prst="rect">
            <a:avLst/>
          </a:prstGeom>
          <a:noFill/>
        </p:spPr>
        <p:txBody>
          <a:bodyPr wrap="square" rtlCol="0">
            <a:spAutoFit/>
          </a:bodyPr>
          <a:lstStyle/>
          <a:p>
            <a:r>
              <a:rPr lang="en-US" sz="6000" dirty="0"/>
              <a:t>Testing with the Runner</a:t>
            </a:r>
          </a:p>
        </p:txBody>
      </p:sp>
    </p:spTree>
    <p:extLst>
      <p:ext uri="{BB962C8B-B14F-4D97-AF65-F5344CB8AC3E}">
        <p14:creationId xmlns:p14="http://schemas.microsoft.com/office/powerpoint/2010/main" val="1173309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46065-DF15-2045-8DC6-5DA61FF3375A}"/>
              </a:ext>
            </a:extLst>
          </p:cNvPr>
          <p:cNvPicPr>
            <a:picLocks noChangeAspect="1"/>
          </p:cNvPicPr>
          <p:nvPr/>
        </p:nvPicPr>
        <p:blipFill rotWithShape="1">
          <a:blip r:embed="rId3"/>
          <a:srcRect b="31799"/>
          <a:stretch/>
        </p:blipFill>
        <p:spPr>
          <a:xfrm>
            <a:off x="1212112" y="1910907"/>
            <a:ext cx="8793143" cy="4029149"/>
          </a:xfrm>
          <a:prstGeom prst="rect">
            <a:avLst/>
          </a:prstGeom>
        </p:spPr>
      </p:pic>
      <p:sp>
        <p:nvSpPr>
          <p:cNvPr id="2" name="TextBox 1">
            <a:extLst>
              <a:ext uri="{FF2B5EF4-FFF2-40B4-BE49-F238E27FC236}">
                <a16:creationId xmlns:a16="http://schemas.microsoft.com/office/drawing/2014/main" id="{F2D64122-B42D-4115-A729-8D38F7D21720}"/>
              </a:ext>
            </a:extLst>
          </p:cNvPr>
          <p:cNvSpPr txBox="1"/>
          <p:nvPr/>
        </p:nvSpPr>
        <p:spPr>
          <a:xfrm>
            <a:off x="1212112" y="710578"/>
            <a:ext cx="9014006" cy="1200329"/>
          </a:xfrm>
          <a:prstGeom prst="rect">
            <a:avLst/>
          </a:prstGeom>
          <a:noFill/>
        </p:spPr>
        <p:txBody>
          <a:bodyPr wrap="none" rtlCol="0">
            <a:spAutoFit/>
          </a:bodyPr>
          <a:lstStyle/>
          <a:p>
            <a:r>
              <a:rPr lang="en-US" sz="7200" dirty="0"/>
              <a:t>Add a Collection…</a:t>
            </a:r>
          </a:p>
        </p:txBody>
      </p:sp>
    </p:spTree>
    <p:extLst>
      <p:ext uri="{BB962C8B-B14F-4D97-AF65-F5344CB8AC3E}">
        <p14:creationId xmlns:p14="http://schemas.microsoft.com/office/powerpoint/2010/main" val="986031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94C65-B912-DE49-9780-6B33B60D03C9}"/>
              </a:ext>
            </a:extLst>
          </p:cNvPr>
          <p:cNvPicPr>
            <a:picLocks noChangeAspect="1"/>
          </p:cNvPicPr>
          <p:nvPr/>
        </p:nvPicPr>
        <p:blipFill rotWithShape="1">
          <a:blip r:embed="rId3"/>
          <a:srcRect l="7549" t="12196" r="4559" b="50000"/>
          <a:stretch/>
        </p:blipFill>
        <p:spPr>
          <a:xfrm>
            <a:off x="1190846" y="1913860"/>
            <a:ext cx="9558593" cy="3047999"/>
          </a:xfrm>
          <a:prstGeom prst="rect">
            <a:avLst/>
          </a:prstGeom>
        </p:spPr>
      </p:pic>
      <p:sp>
        <p:nvSpPr>
          <p:cNvPr id="4" name="TextBox 3">
            <a:extLst>
              <a:ext uri="{FF2B5EF4-FFF2-40B4-BE49-F238E27FC236}">
                <a16:creationId xmlns:a16="http://schemas.microsoft.com/office/drawing/2014/main" id="{7871920C-1561-4E6D-A638-257659EA2363}"/>
              </a:ext>
            </a:extLst>
          </p:cNvPr>
          <p:cNvSpPr txBox="1"/>
          <p:nvPr/>
        </p:nvSpPr>
        <p:spPr>
          <a:xfrm>
            <a:off x="1190846" y="642647"/>
            <a:ext cx="8154797" cy="1200329"/>
          </a:xfrm>
          <a:prstGeom prst="rect">
            <a:avLst/>
          </a:prstGeom>
          <a:noFill/>
        </p:spPr>
        <p:txBody>
          <a:bodyPr wrap="none" rtlCol="0">
            <a:spAutoFit/>
          </a:bodyPr>
          <a:lstStyle/>
          <a:p>
            <a:r>
              <a:rPr lang="en-US" sz="7200" dirty="0"/>
              <a:t>…and press Run</a:t>
            </a:r>
          </a:p>
        </p:txBody>
      </p:sp>
      <p:sp>
        <p:nvSpPr>
          <p:cNvPr id="5" name="TextBox 4">
            <a:extLst>
              <a:ext uri="{FF2B5EF4-FFF2-40B4-BE49-F238E27FC236}">
                <a16:creationId xmlns:a16="http://schemas.microsoft.com/office/drawing/2014/main" id="{307802BD-B572-4313-A1C9-7F76A46D93D2}"/>
              </a:ext>
            </a:extLst>
          </p:cNvPr>
          <p:cNvSpPr txBox="1"/>
          <p:nvPr/>
        </p:nvSpPr>
        <p:spPr>
          <a:xfrm>
            <a:off x="1190846" y="5353763"/>
            <a:ext cx="6736139" cy="769441"/>
          </a:xfrm>
          <a:prstGeom prst="rect">
            <a:avLst/>
          </a:prstGeom>
          <a:noFill/>
        </p:spPr>
        <p:txBody>
          <a:bodyPr wrap="none" rtlCol="0">
            <a:spAutoFit/>
          </a:bodyPr>
          <a:lstStyle/>
          <a:p>
            <a:r>
              <a:rPr lang="en-US" sz="4400" dirty="0">
                <a:solidFill>
                  <a:schemeClr val="accent5"/>
                </a:solidFill>
              </a:rPr>
              <a:t>There is no third step</a:t>
            </a:r>
          </a:p>
        </p:txBody>
      </p:sp>
    </p:spTree>
    <p:extLst>
      <p:ext uri="{BB962C8B-B14F-4D97-AF65-F5344CB8AC3E}">
        <p14:creationId xmlns:p14="http://schemas.microsoft.com/office/powerpoint/2010/main" val="277253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A1969-0BFB-B44E-827E-9AF0D77701A7}"/>
              </a:ext>
            </a:extLst>
          </p:cNvPr>
          <p:cNvPicPr>
            <a:picLocks noChangeAspect="1"/>
          </p:cNvPicPr>
          <p:nvPr/>
        </p:nvPicPr>
        <p:blipFill>
          <a:blip r:embed="rId3"/>
          <a:stretch>
            <a:fillRect/>
          </a:stretch>
        </p:blipFill>
        <p:spPr>
          <a:xfrm>
            <a:off x="141769" y="394119"/>
            <a:ext cx="10278140" cy="6457680"/>
          </a:xfrm>
          <a:prstGeom prst="rect">
            <a:avLst/>
          </a:prstGeom>
        </p:spPr>
      </p:pic>
      <p:sp>
        <p:nvSpPr>
          <p:cNvPr id="5" name="Rectangle 4">
            <a:extLst>
              <a:ext uri="{FF2B5EF4-FFF2-40B4-BE49-F238E27FC236}">
                <a16:creationId xmlns:a16="http://schemas.microsoft.com/office/drawing/2014/main" id="{4CA05C0A-0D01-4680-ABB0-AF0E36262E73}"/>
              </a:ext>
            </a:extLst>
          </p:cNvPr>
          <p:cNvSpPr/>
          <p:nvPr/>
        </p:nvSpPr>
        <p:spPr>
          <a:xfrm>
            <a:off x="9828278" y="692334"/>
            <a:ext cx="2382607" cy="3709542"/>
          </a:xfrm>
          <a:prstGeom prst="rect">
            <a:avLst/>
          </a:prstGeom>
          <a:solidFill>
            <a:schemeClr val="bg2">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65815180-18D6-4CE8-9F95-07BA8AF34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9447182" y="1619284"/>
            <a:ext cx="3144801" cy="1924192"/>
          </a:xfrm>
          <a:prstGeom prst="rect">
            <a:avLst/>
          </a:prstGeom>
        </p:spPr>
      </p:pic>
    </p:spTree>
    <p:extLst>
      <p:ext uri="{BB962C8B-B14F-4D97-AF65-F5344CB8AC3E}">
        <p14:creationId xmlns:p14="http://schemas.microsoft.com/office/powerpoint/2010/main" val="32115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4F0BC-E716-4D45-8FFB-3CD5EE8B03C3}"/>
              </a:ext>
            </a:extLst>
          </p:cNvPr>
          <p:cNvPicPr>
            <a:picLocks noChangeAspect="1"/>
          </p:cNvPicPr>
          <p:nvPr/>
        </p:nvPicPr>
        <p:blipFill>
          <a:blip r:embed="rId3"/>
          <a:stretch>
            <a:fillRect/>
          </a:stretch>
        </p:blipFill>
        <p:spPr>
          <a:xfrm>
            <a:off x="135080" y="395930"/>
            <a:ext cx="10285128" cy="6462070"/>
          </a:xfrm>
          <a:prstGeom prst="rect">
            <a:avLst/>
          </a:prstGeom>
        </p:spPr>
      </p:pic>
    </p:spTree>
    <p:extLst>
      <p:ext uri="{BB962C8B-B14F-4D97-AF65-F5344CB8AC3E}">
        <p14:creationId xmlns:p14="http://schemas.microsoft.com/office/powerpoint/2010/main" val="4123359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51FF9-71D3-4AA0-8778-CA7235822B3E}"/>
              </a:ext>
            </a:extLst>
          </p:cNvPr>
          <p:cNvSpPr txBox="1"/>
          <p:nvPr/>
        </p:nvSpPr>
        <p:spPr>
          <a:xfrm>
            <a:off x="1457550" y="1152000"/>
            <a:ext cx="9276899" cy="1323439"/>
          </a:xfrm>
          <a:prstGeom prst="rect">
            <a:avLst/>
          </a:prstGeom>
          <a:noFill/>
        </p:spPr>
        <p:txBody>
          <a:bodyPr wrap="none" rtlCol="0">
            <a:spAutoFit/>
          </a:bodyPr>
          <a:lstStyle/>
          <a:p>
            <a:r>
              <a:rPr lang="en-US" sz="8000" dirty="0"/>
              <a:t>The Competition</a:t>
            </a:r>
          </a:p>
        </p:txBody>
      </p:sp>
      <p:pic>
        <p:nvPicPr>
          <p:cNvPr id="4" name="Graphic 3">
            <a:extLst>
              <a:ext uri="{FF2B5EF4-FFF2-40B4-BE49-F238E27FC236}">
                <a16:creationId xmlns:a16="http://schemas.microsoft.com/office/drawing/2014/main" id="{47226D7B-1E53-48EE-A71E-865589D5B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7303" y="2471512"/>
            <a:ext cx="1047750" cy="1047750"/>
          </a:xfrm>
          <a:prstGeom prst="rect">
            <a:avLst/>
          </a:prstGeom>
        </p:spPr>
      </p:pic>
      <p:pic>
        <p:nvPicPr>
          <p:cNvPr id="6" name="Graphic 5">
            <a:extLst>
              <a:ext uri="{FF2B5EF4-FFF2-40B4-BE49-F238E27FC236}">
                <a16:creationId xmlns:a16="http://schemas.microsoft.com/office/drawing/2014/main" id="{F186042E-0B9F-4934-8974-73D557C731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15915" y="2475439"/>
            <a:ext cx="1047750" cy="1047750"/>
          </a:xfrm>
          <a:prstGeom prst="rect">
            <a:avLst/>
          </a:prstGeom>
        </p:spPr>
      </p:pic>
      <p:pic>
        <p:nvPicPr>
          <p:cNvPr id="8" name="Picture 7" descr="Logo, company name&#10;&#10;Description automatically generated">
            <a:extLst>
              <a:ext uri="{FF2B5EF4-FFF2-40B4-BE49-F238E27FC236}">
                <a16:creationId xmlns:a16="http://schemas.microsoft.com/office/drawing/2014/main" id="{FDF9180C-1F8A-437D-BE82-CA219F9597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67" b="95292" l="10000" r="90000">
                        <a14:foregroundMark x1="52578" y1="44042" x2="52578" y2="44042"/>
                        <a14:foregroundMark x1="56458" y1="8167" x2="56458" y2="8167"/>
                        <a14:foregroundMark x1="36120" y1="60167" x2="36120" y2="60167"/>
                        <a14:foregroundMark x1="38047" y1="60375" x2="38047" y2="60375"/>
                        <a14:foregroundMark x1="40625" y1="69458" x2="40625" y2="69458"/>
                        <a14:foregroundMark x1="68021" y1="66042" x2="68021" y2="66042"/>
                        <a14:foregroundMark x1="63490" y1="71417" x2="63490" y2="71417"/>
                        <a14:foregroundMark x1="47682" y1="80000" x2="47682" y2="80000"/>
                        <a14:foregroundMark x1="35469" y1="88583" x2="35469" y2="88583"/>
                        <a14:foregroundMark x1="58984" y1="95292" x2="58984" y2="95292"/>
                        <a14:foregroundMark x1="35911" y1="82792" x2="35911" y2="82792"/>
                        <a14:foregroundMark x1="37656" y1="94167" x2="37656" y2="94167"/>
                        <a14:foregroundMark x1="41719" y1="55500" x2="41719" y2="55500"/>
                      </a14:backgroundRemoval>
                    </a14:imgEffect>
                  </a14:imgLayer>
                </a14:imgProps>
              </a:ext>
              <a:ext uri="{28A0092B-C50C-407E-A947-70E740481C1C}">
                <a14:useLocalDpi xmlns:a14="http://schemas.microsoft.com/office/drawing/2010/main" val="0"/>
              </a:ext>
            </a:extLst>
          </a:blip>
          <a:stretch>
            <a:fillRect/>
          </a:stretch>
        </p:blipFill>
        <p:spPr>
          <a:xfrm>
            <a:off x="1822738" y="3262599"/>
            <a:ext cx="2682240" cy="1676400"/>
          </a:xfrm>
          <a:prstGeom prst="rect">
            <a:avLst/>
          </a:prstGeom>
        </p:spPr>
      </p:pic>
      <p:pic>
        <p:nvPicPr>
          <p:cNvPr id="10" name="Picture 9" descr="Icon&#10;&#10;Description automatically generated">
            <a:extLst>
              <a:ext uri="{FF2B5EF4-FFF2-40B4-BE49-F238E27FC236}">
                <a16:creationId xmlns:a16="http://schemas.microsoft.com/office/drawing/2014/main" id="{C6CA801A-C2CE-4469-90A0-D5FD00CE64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999" y="2540389"/>
            <a:ext cx="2819944" cy="1047750"/>
          </a:xfrm>
          <a:prstGeom prst="rect">
            <a:avLst/>
          </a:prstGeom>
        </p:spPr>
      </p:pic>
      <p:pic>
        <p:nvPicPr>
          <p:cNvPr id="14" name="Picture 13" descr="Icon&#10;&#10;Description automatically generated">
            <a:extLst>
              <a:ext uri="{FF2B5EF4-FFF2-40B4-BE49-F238E27FC236}">
                <a16:creationId xmlns:a16="http://schemas.microsoft.com/office/drawing/2014/main" id="{2AFF89C5-4A75-483C-A24B-0426C82A59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6279" y="2475439"/>
            <a:ext cx="2175624" cy="1857153"/>
          </a:xfrm>
          <a:prstGeom prst="rect">
            <a:avLst/>
          </a:prstGeom>
        </p:spPr>
      </p:pic>
      <p:grpSp>
        <p:nvGrpSpPr>
          <p:cNvPr id="20" name="Group 19">
            <a:extLst>
              <a:ext uri="{FF2B5EF4-FFF2-40B4-BE49-F238E27FC236}">
                <a16:creationId xmlns:a16="http://schemas.microsoft.com/office/drawing/2014/main" id="{066B79BD-5B83-445E-9BB0-0F2E52603865}"/>
              </a:ext>
            </a:extLst>
          </p:cNvPr>
          <p:cNvGrpSpPr/>
          <p:nvPr/>
        </p:nvGrpSpPr>
        <p:grpSpPr>
          <a:xfrm>
            <a:off x="9402542" y="4549870"/>
            <a:ext cx="2283098" cy="1676401"/>
            <a:chOff x="6562474" y="3926093"/>
            <a:chExt cx="2283098" cy="1676401"/>
          </a:xfrm>
        </p:grpSpPr>
        <p:pic>
          <p:nvPicPr>
            <p:cNvPr id="17" name="Picture 16">
              <a:extLst>
                <a:ext uri="{FF2B5EF4-FFF2-40B4-BE49-F238E27FC236}">
                  <a16:creationId xmlns:a16="http://schemas.microsoft.com/office/drawing/2014/main" id="{DE8A192A-4E22-4020-8931-116990266E05}"/>
                </a:ext>
              </a:extLst>
            </p:cNvPr>
            <p:cNvPicPr>
              <a:picLocks noChangeAspect="1"/>
            </p:cNvPicPr>
            <p:nvPr/>
          </p:nvPicPr>
          <p:blipFill>
            <a:blip r:embed="rId11"/>
            <a:stretch>
              <a:fillRect/>
            </a:stretch>
          </p:blipFill>
          <p:spPr>
            <a:xfrm>
              <a:off x="6562474" y="3926093"/>
              <a:ext cx="2283098" cy="1676401"/>
            </a:xfrm>
            <a:prstGeom prst="rect">
              <a:avLst/>
            </a:prstGeom>
            <a:effectLst>
              <a:innerShdw blurRad="1270000">
                <a:prstClr val="black"/>
              </a:innerShdw>
            </a:effectLst>
          </p:spPr>
        </p:pic>
        <p:sp>
          <p:nvSpPr>
            <p:cNvPr id="18" name="TextBox 17">
              <a:extLst>
                <a:ext uri="{FF2B5EF4-FFF2-40B4-BE49-F238E27FC236}">
                  <a16:creationId xmlns:a16="http://schemas.microsoft.com/office/drawing/2014/main" id="{9F069BB1-1D17-4977-87E1-6EBDC6E3C930}"/>
                </a:ext>
              </a:extLst>
            </p:cNvPr>
            <p:cNvSpPr txBox="1"/>
            <p:nvPr/>
          </p:nvSpPr>
          <p:spPr>
            <a:xfrm>
              <a:off x="7634176" y="4869711"/>
              <a:ext cx="1148071" cy="369332"/>
            </a:xfrm>
            <a:prstGeom prst="rect">
              <a:avLst/>
            </a:prstGeom>
            <a:noFill/>
          </p:spPr>
          <p:txBody>
            <a:bodyPr wrap="none" rtlCol="0">
              <a:spAutoFit/>
            </a:bodyPr>
            <a:lstStyle/>
            <a:p>
              <a:r>
                <a:rPr lang="en-US" u="sng" dirty="0">
                  <a:solidFill>
                    <a:schemeClr val="accent4"/>
                  </a:solidFill>
                </a:rPr>
                <a:t>httpie.io</a:t>
              </a:r>
            </a:p>
          </p:txBody>
        </p:sp>
      </p:grpSp>
      <p:pic>
        <p:nvPicPr>
          <p:cNvPr id="1026" name="Picture 2">
            <a:extLst>
              <a:ext uri="{FF2B5EF4-FFF2-40B4-BE49-F238E27FC236}">
                <a16:creationId xmlns:a16="http://schemas.microsoft.com/office/drawing/2014/main" id="{A406DE3B-F9A1-5D52-1CCA-E5C384E3DC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517" y="3867494"/>
            <a:ext cx="1520265" cy="93019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DCC5799-C589-D5BA-2321-F52F35D70C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24646" y="4647447"/>
            <a:ext cx="1833572" cy="183357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7F509B1C-7D11-48B9-6D29-9A8263CDD7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665" y="4925047"/>
            <a:ext cx="1136881" cy="11368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6A2BFD-F4DC-9565-B6E9-34BE1CA88BB8}"/>
              </a:ext>
            </a:extLst>
          </p:cNvPr>
          <p:cNvPicPr>
            <a:picLocks noChangeAspect="1"/>
          </p:cNvPicPr>
          <p:nvPr/>
        </p:nvPicPr>
        <p:blipFill>
          <a:blip r:embed="rId15"/>
          <a:stretch>
            <a:fillRect/>
          </a:stretch>
        </p:blipFill>
        <p:spPr>
          <a:xfrm>
            <a:off x="4983228" y="3960272"/>
            <a:ext cx="3571324" cy="2512905"/>
          </a:xfrm>
          <a:prstGeom prst="rect">
            <a:avLst/>
          </a:prstGeom>
        </p:spPr>
      </p:pic>
    </p:spTree>
    <p:extLst>
      <p:ext uri="{BB962C8B-B14F-4D97-AF65-F5344CB8AC3E}">
        <p14:creationId xmlns:p14="http://schemas.microsoft.com/office/powerpoint/2010/main" val="962925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0FDE6BC-8D70-B3DE-B1DA-9C552C935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9937" y="2064697"/>
            <a:ext cx="9932126" cy="2728605"/>
          </a:xfrm>
          <a:prstGeom prst="rect">
            <a:avLst/>
          </a:prstGeom>
        </p:spPr>
      </p:pic>
    </p:spTree>
    <p:extLst>
      <p:ext uri="{BB962C8B-B14F-4D97-AF65-F5344CB8AC3E}">
        <p14:creationId xmlns:p14="http://schemas.microsoft.com/office/powerpoint/2010/main" val="1664175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79BEE-BDFB-4E82-211C-7C694975E4C3}"/>
              </a:ext>
            </a:extLst>
          </p:cNvPr>
          <p:cNvPicPr>
            <a:picLocks noChangeAspect="1"/>
          </p:cNvPicPr>
          <p:nvPr/>
        </p:nvPicPr>
        <p:blipFill>
          <a:blip r:embed="rId3"/>
          <a:stretch>
            <a:fillRect/>
          </a:stretch>
        </p:blipFill>
        <p:spPr>
          <a:xfrm>
            <a:off x="0" y="515316"/>
            <a:ext cx="7772400" cy="6029897"/>
          </a:xfrm>
          <a:prstGeom prst="rect">
            <a:avLst/>
          </a:prstGeom>
        </p:spPr>
      </p:pic>
      <p:sp>
        <p:nvSpPr>
          <p:cNvPr id="3" name="TextBox 2">
            <a:extLst>
              <a:ext uri="{FF2B5EF4-FFF2-40B4-BE49-F238E27FC236}">
                <a16:creationId xmlns:a16="http://schemas.microsoft.com/office/drawing/2014/main" id="{086D65DF-9AAE-6611-F57D-ACCB6C8B03D8}"/>
              </a:ext>
            </a:extLst>
          </p:cNvPr>
          <p:cNvSpPr txBox="1"/>
          <p:nvPr/>
        </p:nvSpPr>
        <p:spPr>
          <a:xfrm>
            <a:off x="7602367" y="2029817"/>
            <a:ext cx="4745210" cy="1938992"/>
          </a:xfrm>
          <a:prstGeom prst="rect">
            <a:avLst/>
          </a:prstGeom>
          <a:noFill/>
        </p:spPr>
        <p:txBody>
          <a:bodyPr wrap="none" rtlCol="0">
            <a:spAutoFit/>
          </a:bodyPr>
          <a:lstStyle/>
          <a:p>
            <a:r>
              <a:rPr lang="en-US" sz="6000" dirty="0"/>
              <a:t>Syncing is </a:t>
            </a:r>
          </a:p>
          <a:p>
            <a:r>
              <a:rPr lang="en-US" sz="6000" dirty="0"/>
              <a:t>Easy!</a:t>
            </a:r>
          </a:p>
        </p:txBody>
      </p:sp>
    </p:spTree>
    <p:extLst>
      <p:ext uri="{BB962C8B-B14F-4D97-AF65-F5344CB8AC3E}">
        <p14:creationId xmlns:p14="http://schemas.microsoft.com/office/powerpoint/2010/main" val="1574302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4" y="331364"/>
            <a:ext cx="7762688" cy="3096817"/>
          </a:xfrm>
          <a:prstGeom prst="rect">
            <a:avLst/>
          </a:prstGeom>
        </p:spPr>
      </p:pic>
      <p:sp>
        <p:nvSpPr>
          <p:cNvPr id="3" name="TextBox 2">
            <a:extLst>
              <a:ext uri="{FF2B5EF4-FFF2-40B4-BE49-F238E27FC236}">
                <a16:creationId xmlns:a16="http://schemas.microsoft.com/office/drawing/2014/main" id="{EF18E75E-2558-46D8-BEE4-64FFC01265A6}"/>
              </a:ext>
            </a:extLst>
          </p:cNvPr>
          <p:cNvSpPr txBox="1"/>
          <p:nvPr/>
        </p:nvSpPr>
        <p:spPr>
          <a:xfrm>
            <a:off x="5022902" y="2478575"/>
            <a:ext cx="1537600" cy="830997"/>
          </a:xfrm>
          <a:prstGeom prst="rect">
            <a:avLst/>
          </a:prstGeom>
          <a:noFill/>
        </p:spPr>
        <p:txBody>
          <a:bodyPr wrap="none" rtlCol="0">
            <a:spAutoFit/>
          </a:bodyPr>
          <a:lstStyle/>
          <a:p>
            <a:r>
              <a:rPr lang="en-US" sz="4800" dirty="0">
                <a:solidFill>
                  <a:schemeClr val="accent6"/>
                </a:solidFill>
              </a:rPr>
              <a:t>And</a:t>
            </a:r>
          </a:p>
        </p:txBody>
      </p:sp>
      <p:sp>
        <p:nvSpPr>
          <p:cNvPr id="6" name="TextBox 5">
            <a:extLst>
              <a:ext uri="{FF2B5EF4-FFF2-40B4-BE49-F238E27FC236}">
                <a16:creationId xmlns:a16="http://schemas.microsoft.com/office/drawing/2014/main" id="{C50AB171-5892-475E-9424-79AE354702CF}"/>
              </a:ext>
            </a:extLst>
          </p:cNvPr>
          <p:cNvSpPr txBox="1"/>
          <p:nvPr/>
        </p:nvSpPr>
        <p:spPr>
          <a:xfrm>
            <a:off x="4156188" y="5373674"/>
            <a:ext cx="7935186" cy="830997"/>
          </a:xfrm>
          <a:prstGeom prst="rect">
            <a:avLst/>
          </a:prstGeom>
          <a:noFill/>
        </p:spPr>
        <p:txBody>
          <a:bodyPr wrap="none" rtlCol="0">
            <a:spAutoFit/>
          </a:bodyPr>
          <a:lstStyle/>
          <a:p>
            <a:r>
              <a:rPr lang="en-US" sz="4800" dirty="0"/>
              <a:t>API Testing Made Easy</a:t>
            </a:r>
          </a:p>
        </p:txBody>
      </p:sp>
      <p:pic>
        <p:nvPicPr>
          <p:cNvPr id="4" name="Graphic 3">
            <a:extLst>
              <a:ext uri="{FF2B5EF4-FFF2-40B4-BE49-F238E27FC236}">
                <a16:creationId xmlns:a16="http://schemas.microsoft.com/office/drawing/2014/main" id="{F9EA6554-01F2-213A-4816-B58016BAE9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83931" y="3309572"/>
            <a:ext cx="7084597" cy="1946317"/>
          </a:xfrm>
          <a:prstGeom prst="rect">
            <a:avLst/>
          </a:prstGeom>
        </p:spPr>
      </p:pic>
    </p:spTree>
    <p:extLst>
      <p:ext uri="{BB962C8B-B14F-4D97-AF65-F5344CB8AC3E}">
        <p14:creationId xmlns:p14="http://schemas.microsoft.com/office/powerpoint/2010/main" val="1033427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05C0F-8FFB-3F53-59AF-84FB14DDC1B0}"/>
              </a:ext>
            </a:extLst>
          </p:cNvPr>
          <p:cNvPicPr>
            <a:picLocks noChangeAspect="1"/>
          </p:cNvPicPr>
          <p:nvPr/>
        </p:nvPicPr>
        <p:blipFill>
          <a:blip r:embed="rId3"/>
          <a:stretch>
            <a:fillRect/>
          </a:stretch>
        </p:blipFill>
        <p:spPr>
          <a:xfrm>
            <a:off x="562368" y="535636"/>
            <a:ext cx="10554016" cy="6322364"/>
          </a:xfrm>
          <a:prstGeom prst="rect">
            <a:avLst/>
          </a:prstGeom>
        </p:spPr>
      </p:pic>
      <p:sp>
        <p:nvSpPr>
          <p:cNvPr id="4" name="TextBox 3">
            <a:extLst>
              <a:ext uri="{FF2B5EF4-FFF2-40B4-BE49-F238E27FC236}">
                <a16:creationId xmlns:a16="http://schemas.microsoft.com/office/drawing/2014/main" id="{6D400D7B-21C7-A697-A0F4-9EDA75D234A6}"/>
              </a:ext>
            </a:extLst>
          </p:cNvPr>
          <p:cNvSpPr txBox="1"/>
          <p:nvPr/>
        </p:nvSpPr>
        <p:spPr>
          <a:xfrm rot="5400000">
            <a:off x="8013952" y="3662739"/>
            <a:ext cx="6422932" cy="461665"/>
          </a:xfrm>
          <a:prstGeom prst="rect">
            <a:avLst/>
          </a:prstGeom>
          <a:noFill/>
        </p:spPr>
        <p:txBody>
          <a:bodyPr wrap="square" rtlCol="0">
            <a:spAutoFit/>
          </a:bodyPr>
          <a:lstStyle/>
          <a:p>
            <a:r>
              <a:rPr lang="en-US" sz="2400" dirty="0"/>
              <a:t>I’m not sleepy, I’m not sleepy, I’m not….</a:t>
            </a:r>
          </a:p>
        </p:txBody>
      </p:sp>
    </p:spTree>
    <p:extLst>
      <p:ext uri="{BB962C8B-B14F-4D97-AF65-F5344CB8AC3E}">
        <p14:creationId xmlns:p14="http://schemas.microsoft.com/office/powerpoint/2010/main" val="11998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0FF7D9-0AE2-98C9-42B1-2175D165EA75}"/>
              </a:ext>
            </a:extLst>
          </p:cNvPr>
          <p:cNvPicPr>
            <a:picLocks noChangeAspect="1"/>
          </p:cNvPicPr>
          <p:nvPr/>
        </p:nvPicPr>
        <p:blipFill>
          <a:blip r:embed="rId3"/>
          <a:stretch>
            <a:fillRect/>
          </a:stretch>
        </p:blipFill>
        <p:spPr>
          <a:xfrm>
            <a:off x="414803" y="1020198"/>
            <a:ext cx="4340884" cy="5172783"/>
          </a:xfrm>
          <a:prstGeom prst="rect">
            <a:avLst/>
          </a:prstGeom>
        </p:spPr>
      </p:pic>
      <p:pic>
        <p:nvPicPr>
          <p:cNvPr id="3" name="Picture 2">
            <a:extLst>
              <a:ext uri="{FF2B5EF4-FFF2-40B4-BE49-F238E27FC236}">
                <a16:creationId xmlns:a16="http://schemas.microsoft.com/office/drawing/2014/main" id="{72637466-9448-105A-5687-36717F64D387}"/>
              </a:ext>
            </a:extLst>
          </p:cNvPr>
          <p:cNvPicPr>
            <a:picLocks noChangeAspect="1"/>
          </p:cNvPicPr>
          <p:nvPr/>
        </p:nvPicPr>
        <p:blipFill>
          <a:blip r:embed="rId4"/>
          <a:stretch>
            <a:fillRect/>
          </a:stretch>
        </p:blipFill>
        <p:spPr>
          <a:xfrm>
            <a:off x="5476029" y="1048536"/>
            <a:ext cx="6361521" cy="5116106"/>
          </a:xfrm>
          <a:prstGeom prst="rect">
            <a:avLst/>
          </a:prstGeom>
        </p:spPr>
      </p:pic>
    </p:spTree>
    <p:extLst>
      <p:ext uri="{BB962C8B-B14F-4D97-AF65-F5344CB8AC3E}">
        <p14:creationId xmlns:p14="http://schemas.microsoft.com/office/powerpoint/2010/main" val="777004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C70483-02BD-F90B-3A83-137E198EAFC3}"/>
              </a:ext>
            </a:extLst>
          </p:cNvPr>
          <p:cNvPicPr>
            <a:picLocks noChangeAspect="1"/>
          </p:cNvPicPr>
          <p:nvPr/>
        </p:nvPicPr>
        <p:blipFill>
          <a:blip r:embed="rId3"/>
          <a:stretch>
            <a:fillRect/>
          </a:stretch>
        </p:blipFill>
        <p:spPr>
          <a:xfrm>
            <a:off x="456570" y="1003386"/>
            <a:ext cx="6650266" cy="2075418"/>
          </a:xfrm>
          <a:prstGeom prst="rect">
            <a:avLst/>
          </a:prstGeom>
        </p:spPr>
      </p:pic>
      <p:pic>
        <p:nvPicPr>
          <p:cNvPr id="4" name="Picture 3">
            <a:extLst>
              <a:ext uri="{FF2B5EF4-FFF2-40B4-BE49-F238E27FC236}">
                <a16:creationId xmlns:a16="http://schemas.microsoft.com/office/drawing/2014/main" id="{40DC35E9-2D5E-B5FF-9FEF-E59C57524E58}"/>
              </a:ext>
            </a:extLst>
          </p:cNvPr>
          <p:cNvPicPr>
            <a:picLocks noChangeAspect="1"/>
          </p:cNvPicPr>
          <p:nvPr/>
        </p:nvPicPr>
        <p:blipFill>
          <a:blip r:embed="rId4"/>
          <a:stretch>
            <a:fillRect/>
          </a:stretch>
        </p:blipFill>
        <p:spPr>
          <a:xfrm>
            <a:off x="7429657" y="899286"/>
            <a:ext cx="4461477" cy="3677615"/>
          </a:xfrm>
          <a:prstGeom prst="rect">
            <a:avLst/>
          </a:prstGeom>
        </p:spPr>
      </p:pic>
      <p:pic>
        <p:nvPicPr>
          <p:cNvPr id="3" name="Picture 2">
            <a:extLst>
              <a:ext uri="{FF2B5EF4-FFF2-40B4-BE49-F238E27FC236}">
                <a16:creationId xmlns:a16="http://schemas.microsoft.com/office/drawing/2014/main" id="{F13BEFF3-719B-C63F-444E-0A4554907D71}"/>
              </a:ext>
            </a:extLst>
          </p:cNvPr>
          <p:cNvPicPr>
            <a:picLocks noChangeAspect="1"/>
          </p:cNvPicPr>
          <p:nvPr/>
        </p:nvPicPr>
        <p:blipFill>
          <a:blip r:embed="rId5"/>
          <a:stretch>
            <a:fillRect/>
          </a:stretch>
        </p:blipFill>
        <p:spPr>
          <a:xfrm>
            <a:off x="7429656" y="3708248"/>
            <a:ext cx="4461478" cy="2171294"/>
          </a:xfrm>
          <a:prstGeom prst="rect">
            <a:avLst/>
          </a:prstGeom>
        </p:spPr>
      </p:pic>
      <p:sp>
        <p:nvSpPr>
          <p:cNvPr id="5" name="TextBox 4">
            <a:extLst>
              <a:ext uri="{FF2B5EF4-FFF2-40B4-BE49-F238E27FC236}">
                <a16:creationId xmlns:a16="http://schemas.microsoft.com/office/drawing/2014/main" id="{56CEB176-4E36-0B77-56B3-D388FFAC094B}"/>
              </a:ext>
            </a:extLst>
          </p:cNvPr>
          <p:cNvSpPr txBox="1"/>
          <p:nvPr/>
        </p:nvSpPr>
        <p:spPr>
          <a:xfrm>
            <a:off x="702804" y="4277276"/>
            <a:ext cx="6029215" cy="830997"/>
          </a:xfrm>
          <a:prstGeom prst="rect">
            <a:avLst/>
          </a:prstGeom>
          <a:noFill/>
        </p:spPr>
        <p:txBody>
          <a:bodyPr wrap="none" rtlCol="0">
            <a:spAutoFit/>
          </a:bodyPr>
          <a:lstStyle/>
          <a:p>
            <a:r>
              <a:rPr lang="en-US" sz="4800" dirty="0"/>
              <a:t>Path Parameters</a:t>
            </a:r>
          </a:p>
        </p:txBody>
      </p:sp>
    </p:spTree>
    <p:extLst>
      <p:ext uri="{BB962C8B-B14F-4D97-AF65-F5344CB8AC3E}">
        <p14:creationId xmlns:p14="http://schemas.microsoft.com/office/powerpoint/2010/main" val="1295109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744754-4048-CBF4-5A49-E416869FADA2}"/>
              </a:ext>
            </a:extLst>
          </p:cNvPr>
          <p:cNvPicPr>
            <a:picLocks noChangeAspect="1"/>
          </p:cNvPicPr>
          <p:nvPr/>
        </p:nvPicPr>
        <p:blipFill>
          <a:blip r:embed="rId3"/>
          <a:stretch>
            <a:fillRect/>
          </a:stretch>
        </p:blipFill>
        <p:spPr>
          <a:xfrm>
            <a:off x="0" y="580305"/>
            <a:ext cx="12192000" cy="9458662"/>
          </a:xfrm>
          <a:prstGeom prst="rect">
            <a:avLst/>
          </a:prstGeom>
        </p:spPr>
      </p:pic>
      <p:sp>
        <p:nvSpPr>
          <p:cNvPr id="3" name="TextBox 2">
            <a:extLst>
              <a:ext uri="{FF2B5EF4-FFF2-40B4-BE49-F238E27FC236}">
                <a16:creationId xmlns:a16="http://schemas.microsoft.com/office/drawing/2014/main" id="{21B6AE83-D202-4CB2-9F92-0F5A801E11E7}"/>
              </a:ext>
            </a:extLst>
          </p:cNvPr>
          <p:cNvSpPr txBox="1"/>
          <p:nvPr/>
        </p:nvSpPr>
        <p:spPr>
          <a:xfrm>
            <a:off x="5577084" y="3244334"/>
            <a:ext cx="3073277" cy="584775"/>
          </a:xfrm>
          <a:prstGeom prst="rect">
            <a:avLst/>
          </a:prstGeom>
          <a:noFill/>
        </p:spPr>
        <p:txBody>
          <a:bodyPr wrap="none" rtlCol="0">
            <a:spAutoFit/>
          </a:bodyPr>
          <a:lstStyle/>
          <a:p>
            <a:r>
              <a:rPr lang="en-US" sz="3200" dirty="0"/>
              <a:t>Pls no </a:t>
            </a:r>
            <a:r>
              <a:rPr lang="en-US" sz="3200" dirty="0" err="1"/>
              <a:t>hax</a:t>
            </a:r>
            <a:r>
              <a:rPr lang="en-US" sz="3200" dirty="0"/>
              <a:t> 🙏</a:t>
            </a:r>
          </a:p>
        </p:txBody>
      </p:sp>
    </p:spTree>
    <p:extLst>
      <p:ext uri="{BB962C8B-B14F-4D97-AF65-F5344CB8AC3E}">
        <p14:creationId xmlns:p14="http://schemas.microsoft.com/office/powerpoint/2010/main" val="1790365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451A7A-80CA-4962-7F1C-7943A9717E1D}"/>
              </a:ext>
            </a:extLst>
          </p:cNvPr>
          <p:cNvSpPr>
            <a:spLocks noGrp="1"/>
          </p:cNvSpPr>
          <p:nvPr>
            <p:ph type="title"/>
          </p:nvPr>
        </p:nvSpPr>
        <p:spPr/>
        <p:txBody>
          <a:bodyPr>
            <a:normAutofit/>
          </a:bodyPr>
          <a:lstStyle/>
          <a:p>
            <a:r>
              <a:rPr lang="en-US" sz="11500" dirty="0">
                <a:solidFill>
                  <a:schemeClr val="accent5"/>
                </a:solidFill>
              </a:rPr>
              <a:t>Questions?</a:t>
            </a:r>
          </a:p>
        </p:txBody>
      </p:sp>
      <p:sp>
        <p:nvSpPr>
          <p:cNvPr id="4" name="Text Placeholder 3">
            <a:extLst>
              <a:ext uri="{FF2B5EF4-FFF2-40B4-BE49-F238E27FC236}">
                <a16:creationId xmlns:a16="http://schemas.microsoft.com/office/drawing/2014/main" id="{FA563253-FC50-3411-2F1A-5DD0892DF1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8912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350ADA-CD64-4BD3-B9CC-4D53BE92394C}"/>
              </a:ext>
            </a:extLst>
          </p:cNvPr>
          <p:cNvSpPr txBox="1"/>
          <p:nvPr/>
        </p:nvSpPr>
        <p:spPr>
          <a:xfrm>
            <a:off x="605535" y="3108619"/>
            <a:ext cx="6322565" cy="1200329"/>
          </a:xfrm>
          <a:prstGeom prst="rect">
            <a:avLst/>
          </a:prstGeom>
          <a:noFill/>
        </p:spPr>
        <p:txBody>
          <a:bodyPr wrap="none" rtlCol="0">
            <a:spAutoFit/>
          </a:bodyPr>
          <a:lstStyle/>
          <a:p>
            <a:r>
              <a:rPr lang="en-US" sz="3600" dirty="0"/>
              <a:t>Slides can be found at</a:t>
            </a:r>
          </a:p>
          <a:p>
            <a:r>
              <a:rPr lang="en-US" sz="3600" u="sng" dirty="0">
                <a:solidFill>
                  <a:schemeClr val="accent4"/>
                </a:solidFill>
              </a:rPr>
              <a:t>bit.ly/</a:t>
            </a:r>
            <a:r>
              <a:rPr lang="en-US" sz="3600" u="sng" dirty="0" err="1">
                <a:solidFill>
                  <a:schemeClr val="accent4"/>
                </a:solidFill>
              </a:rPr>
              <a:t>caleb</a:t>
            </a:r>
            <a:r>
              <a:rPr lang="en-US" sz="3600" u="sng" dirty="0">
                <a:solidFill>
                  <a:schemeClr val="accent4"/>
                </a:solidFill>
              </a:rPr>
              <a:t>-on-postman</a:t>
            </a:r>
          </a:p>
        </p:txBody>
      </p:sp>
      <p:sp>
        <p:nvSpPr>
          <p:cNvPr id="4" name="TextBox 3">
            <a:extLst>
              <a:ext uri="{FF2B5EF4-FFF2-40B4-BE49-F238E27FC236}">
                <a16:creationId xmlns:a16="http://schemas.microsoft.com/office/drawing/2014/main" id="{E9FE6CDE-D54E-4040-801F-1B86371605BF}"/>
              </a:ext>
            </a:extLst>
          </p:cNvPr>
          <p:cNvSpPr txBox="1"/>
          <p:nvPr/>
        </p:nvSpPr>
        <p:spPr>
          <a:xfrm>
            <a:off x="8365226" y="2872723"/>
            <a:ext cx="3714478" cy="2185214"/>
          </a:xfrm>
          <a:prstGeom prst="rect">
            <a:avLst/>
          </a:prstGeom>
          <a:noFill/>
        </p:spPr>
        <p:txBody>
          <a:bodyPr wrap="none" rtlCol="0">
            <a:spAutoFit/>
          </a:bodyPr>
          <a:lstStyle/>
          <a:p>
            <a:r>
              <a:rPr lang="en-US" sz="1600" dirty="0"/>
              <a:t>Fonts used in this presentation:</a:t>
            </a:r>
          </a:p>
          <a:p>
            <a:r>
              <a:rPr lang="en-US" sz="1600" dirty="0" err="1"/>
              <a:t>Orbitron</a:t>
            </a:r>
            <a:endParaRPr lang="en-US" sz="1600" dirty="0"/>
          </a:p>
          <a:p>
            <a:r>
              <a:rPr lang="en-US" sz="1600" dirty="0">
                <a:latin typeface="Courier Prime" panose="02000409000000000000" pitchFamily="49" charset="0"/>
              </a:rPr>
              <a:t>Courier Prime</a:t>
            </a:r>
          </a:p>
          <a:p>
            <a:r>
              <a:rPr lang="en-US" sz="1600" dirty="0">
                <a:latin typeface="Ubuntu" panose="020B0504030602030204" pitchFamily="34" charset="0"/>
              </a:rPr>
              <a:t>Ubuntu</a:t>
            </a:r>
          </a:p>
          <a:p>
            <a:r>
              <a:rPr lang="en-US" sz="1600" dirty="0">
                <a:latin typeface="Bradley Hand ITC" panose="03070402050302030203" pitchFamily="66" charset="0"/>
              </a:rPr>
              <a:t>Bradley Hand ITC</a:t>
            </a:r>
          </a:p>
          <a:p>
            <a:r>
              <a:rPr lang="en-US" sz="1600" dirty="0" err="1">
                <a:latin typeface="Merienda" panose="02000503060000020004" pitchFamily="2" charset="0"/>
              </a:rPr>
              <a:t>Merienda</a:t>
            </a:r>
            <a:endParaRPr lang="en-US" sz="1600" dirty="0">
              <a:latin typeface="Merienda" panose="02000503060000020004" pitchFamily="2" charset="0"/>
            </a:endParaRPr>
          </a:p>
          <a:p>
            <a:endParaRPr lang="en-US" dirty="0"/>
          </a:p>
          <a:p>
            <a:endParaRPr lang="en-US" dirty="0"/>
          </a:p>
        </p:txBody>
      </p:sp>
      <p:sp>
        <p:nvSpPr>
          <p:cNvPr id="5" name="TextBox 4">
            <a:extLst>
              <a:ext uri="{FF2B5EF4-FFF2-40B4-BE49-F238E27FC236}">
                <a16:creationId xmlns:a16="http://schemas.microsoft.com/office/drawing/2014/main" id="{5582432B-2001-4872-B12E-5E52DC061DE8}"/>
              </a:ext>
            </a:extLst>
          </p:cNvPr>
          <p:cNvSpPr txBox="1"/>
          <p:nvPr/>
        </p:nvSpPr>
        <p:spPr>
          <a:xfrm>
            <a:off x="410213" y="219054"/>
            <a:ext cx="7396577"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8000" dirty="0">
                <a:solidFill>
                  <a:schemeClr val="accent6"/>
                </a:solidFill>
              </a:rPr>
              <a:t>THANK YOU!</a:t>
            </a:r>
          </a:p>
        </p:txBody>
      </p:sp>
      <p:grpSp>
        <p:nvGrpSpPr>
          <p:cNvPr id="18" name="Group 17">
            <a:extLst>
              <a:ext uri="{FF2B5EF4-FFF2-40B4-BE49-F238E27FC236}">
                <a16:creationId xmlns:a16="http://schemas.microsoft.com/office/drawing/2014/main" id="{75C37A54-4D26-4EF4-994F-A26F643DE723}"/>
              </a:ext>
            </a:extLst>
          </p:cNvPr>
          <p:cNvGrpSpPr/>
          <p:nvPr/>
        </p:nvGrpSpPr>
        <p:grpSpPr>
          <a:xfrm>
            <a:off x="8365226" y="4513703"/>
            <a:ext cx="3763594" cy="2308324"/>
            <a:chOff x="407683" y="3807953"/>
            <a:chExt cx="4547291" cy="2867650"/>
          </a:xfrm>
        </p:grpSpPr>
        <p:sp>
          <p:nvSpPr>
            <p:cNvPr id="6" name="TextBox 5">
              <a:extLst>
                <a:ext uri="{FF2B5EF4-FFF2-40B4-BE49-F238E27FC236}">
                  <a16:creationId xmlns:a16="http://schemas.microsoft.com/office/drawing/2014/main" id="{715122AA-0DE8-894A-9A49-2B1F6F78735E}"/>
                </a:ext>
              </a:extLst>
            </p:cNvPr>
            <p:cNvSpPr txBox="1"/>
            <p:nvPr/>
          </p:nvSpPr>
          <p:spPr>
            <a:xfrm>
              <a:off x="407683" y="3807953"/>
              <a:ext cx="4547291" cy="2867650"/>
            </a:xfrm>
            <a:prstGeom prst="rect">
              <a:avLst/>
            </a:prstGeom>
            <a:noFill/>
          </p:spPr>
          <p:txBody>
            <a:bodyPr wrap="none" rtlCol="0">
              <a:spAutoFit/>
            </a:bodyPr>
            <a:lstStyle/>
            <a:p>
              <a:r>
                <a:rPr lang="en-US" sz="1600" dirty="0">
                  <a:latin typeface="Ubuntu" panose="020B0504030602030204" pitchFamily="34" charset="0"/>
                </a:rPr>
                <a:t>Color Scheme (thanks </a:t>
              </a:r>
              <a:r>
                <a:rPr lang="en-US" sz="1600" dirty="0" err="1">
                  <a:latin typeface="Ubuntu" panose="020B0504030602030204" pitchFamily="34" charset="0"/>
                </a:rPr>
                <a:t>coolors.co</a:t>
              </a:r>
              <a:r>
                <a:rPr lang="en-US" sz="1600" dirty="0">
                  <a:latin typeface="Ubuntu" panose="020B0504030602030204" pitchFamily="34" charset="0"/>
                </a:rPr>
                <a:t>):</a:t>
              </a:r>
            </a:p>
            <a:p>
              <a:r>
                <a:rPr lang="en-US" sz="1600" dirty="0">
                  <a:latin typeface="Ubuntu" panose="020B0504030602030204" pitchFamily="34" charset="0"/>
                </a:rPr>
                <a:t>    Background #343838 (cool gray)</a:t>
              </a:r>
            </a:p>
            <a:p>
              <a:r>
                <a:rPr lang="en-US" sz="1600" dirty="0">
                  <a:latin typeface="Ubuntu" panose="020B0504030602030204" pitchFamily="34" charset="0"/>
                </a:rPr>
                <a:t>    Foreground #FFFFFF (white)</a:t>
              </a:r>
            </a:p>
            <a:p>
              <a:r>
                <a:rPr lang="en-US" sz="1600" dirty="0">
                  <a:latin typeface="Ubuntu" panose="020B0504030602030204" pitchFamily="34" charset="0"/>
                </a:rPr>
                <a:t>    Accent 1 #005F6B</a:t>
              </a:r>
            </a:p>
            <a:p>
              <a:r>
                <a:rPr lang="en-US" sz="1600" dirty="0">
                  <a:latin typeface="Ubuntu" panose="020B0504030602030204" pitchFamily="34" charset="0"/>
                </a:rPr>
                <a:t>    Accent 2 #008C9E</a:t>
              </a:r>
            </a:p>
            <a:p>
              <a:r>
                <a:rPr lang="en-US" sz="1600" dirty="0">
                  <a:latin typeface="Ubuntu" panose="020B0504030602030204" pitchFamily="34" charset="0"/>
                </a:rPr>
                <a:t>    Accent 3 #00B4CC</a:t>
              </a:r>
            </a:p>
            <a:p>
              <a:r>
                <a:rPr lang="en-US" sz="1600" dirty="0">
                  <a:latin typeface="Ubuntu" panose="020B0504030602030204" pitchFamily="34" charset="0"/>
                </a:rPr>
                <a:t>    Accent 4 #00DFFC</a:t>
              </a:r>
            </a:p>
            <a:p>
              <a:r>
                <a:rPr lang="en-US" sz="1600" dirty="0">
                  <a:latin typeface="Ubuntu" panose="020B0504030602030204" pitchFamily="34" charset="0"/>
                </a:rPr>
                <a:t>    Accent 5 #E64823</a:t>
              </a:r>
            </a:p>
            <a:p>
              <a:r>
                <a:rPr lang="en-US" sz="1600" dirty="0">
                  <a:latin typeface="Ubuntu" panose="020B0504030602030204" pitchFamily="34" charset="0"/>
                </a:rPr>
                <a:t>    Accent 6 #EE7547 (Postman orange)</a:t>
              </a:r>
            </a:p>
          </p:txBody>
        </p:sp>
        <p:sp>
          <p:nvSpPr>
            <p:cNvPr id="10" name="Rectangle 9">
              <a:extLst>
                <a:ext uri="{FF2B5EF4-FFF2-40B4-BE49-F238E27FC236}">
                  <a16:creationId xmlns:a16="http://schemas.microsoft.com/office/drawing/2014/main" id="{C37AB29D-3549-4AD3-8911-43D15C079DC7}"/>
                </a:ext>
              </a:extLst>
            </p:cNvPr>
            <p:cNvSpPr/>
            <p:nvPr/>
          </p:nvSpPr>
          <p:spPr>
            <a:xfrm>
              <a:off x="483780" y="4217581"/>
              <a:ext cx="212652" cy="21265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EC1DFB-5209-40CD-BC8B-D542741A4970}"/>
                </a:ext>
              </a:extLst>
            </p:cNvPr>
            <p:cNvSpPr/>
            <p:nvPr/>
          </p:nvSpPr>
          <p:spPr>
            <a:xfrm>
              <a:off x="483780" y="4522381"/>
              <a:ext cx="212652" cy="212652"/>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4C0A05-5CB9-4FAA-84CD-B5BF316820D3}"/>
                </a:ext>
              </a:extLst>
            </p:cNvPr>
            <p:cNvSpPr/>
            <p:nvPr/>
          </p:nvSpPr>
          <p:spPr>
            <a:xfrm>
              <a:off x="483780" y="4827181"/>
              <a:ext cx="212652" cy="21265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4E1FE-865F-449D-8DE1-516346610A7D}"/>
                </a:ext>
              </a:extLst>
            </p:cNvPr>
            <p:cNvSpPr/>
            <p:nvPr/>
          </p:nvSpPr>
          <p:spPr>
            <a:xfrm>
              <a:off x="483780" y="5131981"/>
              <a:ext cx="212652" cy="21265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301FA3-85DC-4AA1-BDD4-971A389085D5}"/>
                </a:ext>
              </a:extLst>
            </p:cNvPr>
            <p:cNvSpPr/>
            <p:nvPr/>
          </p:nvSpPr>
          <p:spPr>
            <a:xfrm>
              <a:off x="483780" y="5436781"/>
              <a:ext cx="212652" cy="2126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E27D14-A34A-4F3E-8300-6B971377360A}"/>
                </a:ext>
              </a:extLst>
            </p:cNvPr>
            <p:cNvSpPr/>
            <p:nvPr/>
          </p:nvSpPr>
          <p:spPr>
            <a:xfrm>
              <a:off x="483780" y="5741581"/>
              <a:ext cx="212652" cy="21265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AA675B-9C8B-45B5-936A-576E48E6F286}"/>
                </a:ext>
              </a:extLst>
            </p:cNvPr>
            <p:cNvSpPr/>
            <p:nvPr/>
          </p:nvSpPr>
          <p:spPr>
            <a:xfrm>
              <a:off x="483780" y="6046381"/>
              <a:ext cx="212652" cy="21265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D7F5BF-73D2-48F3-9A65-B8737C4C4E1E}"/>
                </a:ext>
              </a:extLst>
            </p:cNvPr>
            <p:cNvSpPr/>
            <p:nvPr/>
          </p:nvSpPr>
          <p:spPr>
            <a:xfrm>
              <a:off x="483780" y="6351181"/>
              <a:ext cx="212652" cy="21265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Qr code&#10;&#10;Description automatically generated">
            <a:extLst>
              <a:ext uri="{FF2B5EF4-FFF2-40B4-BE49-F238E27FC236}">
                <a16:creationId xmlns:a16="http://schemas.microsoft.com/office/drawing/2014/main" id="{6B085F32-5291-4D38-92BF-F62E6BB2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44" y="4513703"/>
            <a:ext cx="1990071" cy="1990071"/>
          </a:xfrm>
          <a:prstGeom prst="rect">
            <a:avLst/>
          </a:prstGeom>
        </p:spPr>
      </p:pic>
      <p:sp>
        <p:nvSpPr>
          <p:cNvPr id="2" name="TextBox 1">
            <a:extLst>
              <a:ext uri="{FF2B5EF4-FFF2-40B4-BE49-F238E27FC236}">
                <a16:creationId xmlns:a16="http://schemas.microsoft.com/office/drawing/2014/main" id="{201EC6B3-0BF5-E818-BDE3-3E97DFCE862B}"/>
              </a:ext>
            </a:extLst>
          </p:cNvPr>
          <p:cNvSpPr txBox="1"/>
          <p:nvPr/>
        </p:nvSpPr>
        <p:spPr>
          <a:xfrm>
            <a:off x="605535" y="1410559"/>
            <a:ext cx="10907153" cy="1200329"/>
          </a:xfrm>
          <a:prstGeom prst="rect">
            <a:avLst/>
          </a:prstGeom>
          <a:noFill/>
        </p:spPr>
        <p:txBody>
          <a:bodyPr wrap="none" rtlCol="0">
            <a:spAutoFit/>
          </a:bodyPr>
          <a:lstStyle/>
          <a:p>
            <a:r>
              <a:rPr lang="en-US" sz="2400" dirty="0"/>
              <a:t>Links:</a:t>
            </a:r>
          </a:p>
          <a:p>
            <a:r>
              <a:rPr lang="en-US" sz="2400" dirty="0">
                <a:hlinkClick r:id="rId4"/>
              </a:rPr>
              <a:t>https://github.hy-vee.cloud/pharmacy/pharmacy-api-postman</a:t>
            </a:r>
            <a:r>
              <a:rPr lang="en-US" sz="2400" dirty="0"/>
              <a:t> </a:t>
            </a:r>
          </a:p>
          <a:p>
            <a:r>
              <a:rPr lang="en-US" sz="2400" dirty="0">
                <a:hlinkClick r:id="rId5"/>
              </a:rPr>
              <a:t>https://github.hy-vee.cloud/etitler/insomnia</a:t>
            </a:r>
            <a:r>
              <a:rPr lang="en-US" sz="2400" dirty="0"/>
              <a:t> </a:t>
            </a:r>
          </a:p>
        </p:txBody>
      </p:sp>
    </p:spTree>
    <p:extLst>
      <p:ext uri="{BB962C8B-B14F-4D97-AF65-F5344CB8AC3E}">
        <p14:creationId xmlns:p14="http://schemas.microsoft.com/office/powerpoint/2010/main" val="54146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17213D-3878-493E-B877-4B87340C161A}"/>
              </a:ext>
            </a:extLst>
          </p:cNvPr>
          <p:cNvGrpSpPr/>
          <p:nvPr/>
        </p:nvGrpSpPr>
        <p:grpSpPr>
          <a:xfrm>
            <a:off x="761599" y="615377"/>
            <a:ext cx="10952480" cy="2318905"/>
            <a:chOff x="731520" y="2041119"/>
            <a:chExt cx="10952480" cy="2318905"/>
          </a:xfrm>
        </p:grpSpPr>
        <p:sp>
          <p:nvSpPr>
            <p:cNvPr id="3" name="TextBox 2">
              <a:extLst>
                <a:ext uri="{FF2B5EF4-FFF2-40B4-BE49-F238E27FC236}">
                  <a16:creationId xmlns:a16="http://schemas.microsoft.com/office/drawing/2014/main" id="{2F34C8B7-39EA-4A24-AE65-873D2ADDC187}"/>
                </a:ext>
              </a:extLst>
            </p:cNvPr>
            <p:cNvSpPr txBox="1"/>
            <p:nvPr/>
          </p:nvSpPr>
          <p:spPr>
            <a:xfrm>
              <a:off x="731520" y="2497976"/>
              <a:ext cx="10952480" cy="1862048"/>
            </a:xfrm>
            <a:prstGeom prst="rect">
              <a:avLst/>
            </a:prstGeom>
            <a:noFill/>
          </p:spPr>
          <p:txBody>
            <a:bodyPr wrap="square" rtlCol="0">
              <a:spAutoFit/>
            </a:bodyPr>
            <a:lstStyle/>
            <a:p>
              <a:r>
                <a:rPr lang="en-US" sz="11500" dirty="0"/>
                <a:t>Caleb  Meyer</a:t>
              </a:r>
              <a:endParaRPr lang="en-US" sz="2800" dirty="0"/>
            </a:p>
          </p:txBody>
        </p:sp>
        <p:sp>
          <p:nvSpPr>
            <p:cNvPr id="7" name="TextBox 6">
              <a:extLst>
                <a:ext uri="{FF2B5EF4-FFF2-40B4-BE49-F238E27FC236}">
                  <a16:creationId xmlns:a16="http://schemas.microsoft.com/office/drawing/2014/main" id="{9962079C-9E20-4EA2-816A-2AEEF1937F87}"/>
                </a:ext>
              </a:extLst>
            </p:cNvPr>
            <p:cNvSpPr txBox="1"/>
            <p:nvPr/>
          </p:nvSpPr>
          <p:spPr>
            <a:xfrm rot="20623226">
              <a:off x="5281415" y="2041119"/>
              <a:ext cx="1738652" cy="1107996"/>
            </a:xfrm>
            <a:prstGeom prst="rect">
              <a:avLst/>
            </a:prstGeom>
            <a:noFill/>
          </p:spPr>
          <p:txBody>
            <a:bodyPr wrap="square" rtlCol="0">
              <a:spAutoFit/>
            </a:bodyPr>
            <a:lstStyle/>
            <a:p>
              <a:r>
                <a:rPr lang="en-US" sz="6600" dirty="0">
                  <a:solidFill>
                    <a:schemeClr val="accent6"/>
                  </a:solidFill>
                  <a:latin typeface="Merienda" panose="02000503060000020004" pitchFamily="2" charset="0"/>
                </a:rPr>
                <a:t>the</a:t>
              </a:r>
            </a:p>
          </p:txBody>
        </p:sp>
      </p:grpSp>
      <p:sp>
        <p:nvSpPr>
          <p:cNvPr id="9" name="TextBox 8">
            <a:extLst>
              <a:ext uri="{FF2B5EF4-FFF2-40B4-BE49-F238E27FC236}">
                <a16:creationId xmlns:a16="http://schemas.microsoft.com/office/drawing/2014/main" id="{39C84492-5AC7-43D7-90D2-FB318AD0D2D6}"/>
              </a:ext>
            </a:extLst>
          </p:cNvPr>
          <p:cNvSpPr txBox="1"/>
          <p:nvPr/>
        </p:nvSpPr>
        <p:spPr>
          <a:xfrm>
            <a:off x="667389" y="2678452"/>
            <a:ext cx="8757526" cy="3785652"/>
          </a:xfrm>
          <a:prstGeom prst="rect">
            <a:avLst/>
          </a:prstGeom>
          <a:noFill/>
        </p:spPr>
        <p:txBody>
          <a:bodyPr wrap="none" rtlCol="0">
            <a:spAutoFit/>
          </a:bodyPr>
          <a:lstStyle/>
          <a:p>
            <a:r>
              <a:rPr lang="en-US" sz="4800" dirty="0">
                <a:solidFill>
                  <a:schemeClr val="accent3"/>
                </a:solidFill>
                <a:latin typeface="Ubuntu" panose="020B0504030602030204" pitchFamily="34" charset="0"/>
              </a:rPr>
              <a:t>Senior Software Engineer</a:t>
            </a:r>
          </a:p>
          <a:p>
            <a:r>
              <a:rPr lang="en-US" sz="4800" dirty="0">
                <a:solidFill>
                  <a:schemeClr val="accent3"/>
                </a:solidFill>
                <a:latin typeface="Ubuntu" panose="020B0504030602030204" pitchFamily="34" charset="0"/>
              </a:rPr>
              <a:t>Dad of the Millennium (Falcon)</a:t>
            </a:r>
          </a:p>
          <a:p>
            <a:r>
              <a:rPr lang="en-US" sz="4800" dirty="0">
                <a:solidFill>
                  <a:schemeClr val="accent3"/>
                </a:solidFill>
                <a:latin typeface="Ubuntu" panose="020B0504030602030204" pitchFamily="34" charset="0"/>
              </a:rPr>
              <a:t>Arbiter of Documentation</a:t>
            </a:r>
          </a:p>
          <a:p>
            <a:r>
              <a:rPr lang="en-US" sz="4800" dirty="0">
                <a:solidFill>
                  <a:schemeClr val="accent3"/>
                </a:solidFill>
                <a:latin typeface="Ubuntu" panose="020B0504030602030204" pitchFamily="34" charset="0"/>
              </a:rPr>
              <a:t>Script Ninja</a:t>
            </a:r>
          </a:p>
          <a:p>
            <a:r>
              <a:rPr lang="en-US" sz="4800" dirty="0">
                <a:solidFill>
                  <a:schemeClr val="accent3"/>
                </a:solidFill>
                <a:latin typeface="Ubuntu" panose="020B0504030602030204" pitchFamily="34" charset="0"/>
              </a:rPr>
              <a:t>Veteran Mercenary</a:t>
            </a:r>
          </a:p>
        </p:txBody>
      </p:sp>
      <p:cxnSp>
        <p:nvCxnSpPr>
          <p:cNvPr id="6" name="Straight Connector 5">
            <a:extLst>
              <a:ext uri="{FF2B5EF4-FFF2-40B4-BE49-F238E27FC236}">
                <a16:creationId xmlns:a16="http://schemas.microsoft.com/office/drawing/2014/main" id="{94A92E1A-171D-41E3-A639-F4D468799722}"/>
              </a:ext>
            </a:extLst>
          </p:cNvPr>
          <p:cNvCxnSpPr>
            <a:cxnSpLocks/>
          </p:cNvCxnSpPr>
          <p:nvPr/>
        </p:nvCxnSpPr>
        <p:spPr>
          <a:xfrm>
            <a:off x="601579" y="2749216"/>
            <a:ext cx="0" cy="362150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811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94BB39-8A89-4568-8890-B19B515C8F9A}"/>
              </a:ext>
            </a:extLst>
          </p:cNvPr>
          <p:cNvSpPr txBox="1"/>
          <p:nvPr/>
        </p:nvSpPr>
        <p:spPr>
          <a:xfrm>
            <a:off x="488950" y="211783"/>
            <a:ext cx="3251200" cy="923330"/>
          </a:xfrm>
          <a:prstGeom prst="rect">
            <a:avLst/>
          </a:prstGeom>
          <a:noFill/>
        </p:spPr>
        <p:txBody>
          <a:bodyPr wrap="square" rtlCol="0">
            <a:spAutoFit/>
          </a:bodyPr>
          <a:lstStyle/>
          <a:p>
            <a:r>
              <a:rPr lang="en-US" sz="5400" dirty="0"/>
              <a:t>History</a:t>
            </a:r>
          </a:p>
        </p:txBody>
      </p:sp>
      <p:sp>
        <p:nvSpPr>
          <p:cNvPr id="6" name="TextBox 5">
            <a:extLst>
              <a:ext uri="{FF2B5EF4-FFF2-40B4-BE49-F238E27FC236}">
                <a16:creationId xmlns:a16="http://schemas.microsoft.com/office/drawing/2014/main" id="{2D015D79-B68D-4536-BF9B-ED0EBE7E4826}"/>
              </a:ext>
            </a:extLst>
          </p:cNvPr>
          <p:cNvSpPr txBox="1"/>
          <p:nvPr/>
        </p:nvSpPr>
        <p:spPr>
          <a:xfrm>
            <a:off x="1206500" y="1138138"/>
            <a:ext cx="3251200" cy="923330"/>
          </a:xfrm>
          <a:prstGeom prst="rect">
            <a:avLst/>
          </a:prstGeom>
          <a:noFill/>
        </p:spPr>
        <p:txBody>
          <a:bodyPr wrap="square" rtlCol="0">
            <a:spAutoFit/>
          </a:bodyPr>
          <a:lstStyle/>
          <a:p>
            <a:r>
              <a:rPr lang="en-US" sz="5400" dirty="0"/>
              <a:t>Basics</a:t>
            </a:r>
          </a:p>
        </p:txBody>
      </p:sp>
      <p:sp>
        <p:nvSpPr>
          <p:cNvPr id="7" name="TextBox 6">
            <a:extLst>
              <a:ext uri="{FF2B5EF4-FFF2-40B4-BE49-F238E27FC236}">
                <a16:creationId xmlns:a16="http://schemas.microsoft.com/office/drawing/2014/main" id="{084288EF-84A1-4299-A097-4E3358B0AB4C}"/>
              </a:ext>
            </a:extLst>
          </p:cNvPr>
          <p:cNvSpPr txBox="1"/>
          <p:nvPr/>
        </p:nvSpPr>
        <p:spPr>
          <a:xfrm>
            <a:off x="1885950" y="2006698"/>
            <a:ext cx="4241800" cy="923330"/>
          </a:xfrm>
          <a:prstGeom prst="rect">
            <a:avLst/>
          </a:prstGeom>
          <a:noFill/>
        </p:spPr>
        <p:txBody>
          <a:bodyPr wrap="square" rtlCol="0">
            <a:spAutoFit/>
          </a:bodyPr>
          <a:lstStyle/>
          <a:p>
            <a:r>
              <a:rPr lang="en-US" sz="5400" dirty="0"/>
              <a:t>Requests</a:t>
            </a:r>
          </a:p>
        </p:txBody>
      </p:sp>
      <p:sp>
        <p:nvSpPr>
          <p:cNvPr id="9" name="TextBox 8">
            <a:extLst>
              <a:ext uri="{FF2B5EF4-FFF2-40B4-BE49-F238E27FC236}">
                <a16:creationId xmlns:a16="http://schemas.microsoft.com/office/drawing/2014/main" id="{ADB440F8-D974-46D2-A38C-99BD600DC7DF}"/>
              </a:ext>
            </a:extLst>
          </p:cNvPr>
          <p:cNvSpPr txBox="1"/>
          <p:nvPr/>
        </p:nvSpPr>
        <p:spPr>
          <a:xfrm>
            <a:off x="2565400" y="2914650"/>
            <a:ext cx="5060950" cy="923330"/>
          </a:xfrm>
          <a:prstGeom prst="rect">
            <a:avLst/>
          </a:prstGeom>
          <a:noFill/>
        </p:spPr>
        <p:txBody>
          <a:bodyPr wrap="square" rtlCol="0">
            <a:spAutoFit/>
          </a:bodyPr>
          <a:lstStyle/>
          <a:p>
            <a:r>
              <a:rPr lang="en-US" sz="5400" dirty="0"/>
              <a:t>Collections</a:t>
            </a:r>
          </a:p>
        </p:txBody>
      </p:sp>
      <p:sp>
        <p:nvSpPr>
          <p:cNvPr id="10" name="TextBox 9">
            <a:extLst>
              <a:ext uri="{FF2B5EF4-FFF2-40B4-BE49-F238E27FC236}">
                <a16:creationId xmlns:a16="http://schemas.microsoft.com/office/drawing/2014/main" id="{D28A24C8-3468-47E8-BACE-253878FEB472}"/>
              </a:ext>
            </a:extLst>
          </p:cNvPr>
          <p:cNvSpPr txBox="1"/>
          <p:nvPr/>
        </p:nvSpPr>
        <p:spPr>
          <a:xfrm>
            <a:off x="3048000" y="3822005"/>
            <a:ext cx="5060950" cy="923330"/>
          </a:xfrm>
          <a:prstGeom prst="rect">
            <a:avLst/>
          </a:prstGeom>
          <a:noFill/>
        </p:spPr>
        <p:txBody>
          <a:bodyPr wrap="square" rtlCol="0">
            <a:spAutoFit/>
          </a:bodyPr>
          <a:lstStyle/>
          <a:p>
            <a:r>
              <a:rPr lang="en-US" sz="5400" dirty="0"/>
              <a:t>Variables</a:t>
            </a:r>
          </a:p>
        </p:txBody>
      </p:sp>
      <p:sp>
        <p:nvSpPr>
          <p:cNvPr id="11" name="TextBox 10">
            <a:extLst>
              <a:ext uri="{FF2B5EF4-FFF2-40B4-BE49-F238E27FC236}">
                <a16:creationId xmlns:a16="http://schemas.microsoft.com/office/drawing/2014/main" id="{A77444AE-6DFF-405C-A60B-23B84433B887}"/>
              </a:ext>
            </a:extLst>
          </p:cNvPr>
          <p:cNvSpPr txBox="1"/>
          <p:nvPr/>
        </p:nvSpPr>
        <p:spPr>
          <a:xfrm>
            <a:off x="3835400" y="4738290"/>
            <a:ext cx="3492500" cy="923330"/>
          </a:xfrm>
          <a:prstGeom prst="rect">
            <a:avLst/>
          </a:prstGeom>
          <a:noFill/>
        </p:spPr>
        <p:txBody>
          <a:bodyPr wrap="square" rtlCol="0">
            <a:spAutoFit/>
          </a:bodyPr>
          <a:lstStyle/>
          <a:p>
            <a:r>
              <a:rPr lang="en-US" sz="5400" dirty="0"/>
              <a:t>Testing</a:t>
            </a:r>
          </a:p>
        </p:txBody>
      </p:sp>
      <p:sp>
        <p:nvSpPr>
          <p:cNvPr id="14" name="TextBox 13">
            <a:extLst>
              <a:ext uri="{FF2B5EF4-FFF2-40B4-BE49-F238E27FC236}">
                <a16:creationId xmlns:a16="http://schemas.microsoft.com/office/drawing/2014/main" id="{7F888860-95D4-4EE6-B966-8A6B0FFC4416}"/>
              </a:ext>
            </a:extLst>
          </p:cNvPr>
          <p:cNvSpPr txBox="1"/>
          <p:nvPr/>
        </p:nvSpPr>
        <p:spPr>
          <a:xfrm>
            <a:off x="4724400" y="5652690"/>
            <a:ext cx="5060950" cy="923330"/>
          </a:xfrm>
          <a:prstGeom prst="rect">
            <a:avLst/>
          </a:prstGeom>
          <a:noFill/>
        </p:spPr>
        <p:txBody>
          <a:bodyPr wrap="square" rtlCol="0">
            <a:spAutoFit/>
          </a:bodyPr>
          <a:lstStyle/>
          <a:p>
            <a:r>
              <a:rPr lang="en-US" sz="5400" dirty="0"/>
              <a:t>Insomnia</a:t>
            </a:r>
          </a:p>
        </p:txBody>
      </p:sp>
      <p:sp>
        <p:nvSpPr>
          <p:cNvPr id="21" name="TextBox 20">
            <a:extLst>
              <a:ext uri="{FF2B5EF4-FFF2-40B4-BE49-F238E27FC236}">
                <a16:creationId xmlns:a16="http://schemas.microsoft.com/office/drawing/2014/main" id="{729C2F4A-605E-43BD-B937-2CCBE075EE35}"/>
              </a:ext>
            </a:extLst>
          </p:cNvPr>
          <p:cNvSpPr txBox="1"/>
          <p:nvPr/>
        </p:nvSpPr>
        <p:spPr>
          <a:xfrm rot="2414534">
            <a:off x="4197350" y="2095011"/>
            <a:ext cx="6858000" cy="1015663"/>
          </a:xfrm>
          <a:prstGeom prst="rect">
            <a:avLst/>
          </a:prstGeom>
          <a:noFill/>
        </p:spPr>
        <p:txBody>
          <a:bodyPr wrap="square" rtlCol="0">
            <a:spAutoFit/>
          </a:bodyPr>
          <a:lstStyle/>
          <a:p>
            <a:r>
              <a:rPr lang="en-US" sz="6000" dirty="0">
                <a:solidFill>
                  <a:schemeClr val="accent4"/>
                </a:solidFill>
                <a:latin typeface="Ubuntu" panose="020B0504030602030204" pitchFamily="34" charset="0"/>
              </a:rPr>
              <a:t>Covered Today</a:t>
            </a:r>
          </a:p>
        </p:txBody>
      </p:sp>
    </p:spTree>
    <p:extLst>
      <p:ext uri="{BB962C8B-B14F-4D97-AF65-F5344CB8AC3E}">
        <p14:creationId xmlns:p14="http://schemas.microsoft.com/office/powerpoint/2010/main" val="103025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64E50-0FB7-4DE0-8C87-9CF1FF991F47}"/>
              </a:ext>
            </a:extLst>
          </p:cNvPr>
          <p:cNvSpPr txBox="1"/>
          <p:nvPr/>
        </p:nvSpPr>
        <p:spPr>
          <a:xfrm>
            <a:off x="411644" y="2151727"/>
            <a:ext cx="11686212" cy="2554545"/>
          </a:xfrm>
          <a:prstGeom prst="rect">
            <a:avLst/>
          </a:prstGeom>
          <a:noFill/>
        </p:spPr>
        <p:txBody>
          <a:bodyPr wrap="none" rtlCol="0">
            <a:spAutoFit/>
          </a:bodyPr>
          <a:lstStyle/>
          <a:p>
            <a:r>
              <a:rPr lang="en-US" sz="8000" dirty="0"/>
              <a:t>Postman started as </a:t>
            </a:r>
          </a:p>
          <a:p>
            <a:r>
              <a:rPr lang="en-US" sz="8000" dirty="0"/>
              <a:t>a Chrome Extension</a:t>
            </a:r>
          </a:p>
        </p:txBody>
      </p:sp>
      <p:cxnSp>
        <p:nvCxnSpPr>
          <p:cNvPr id="5" name="Straight Connector 4">
            <a:extLst>
              <a:ext uri="{FF2B5EF4-FFF2-40B4-BE49-F238E27FC236}">
                <a16:creationId xmlns:a16="http://schemas.microsoft.com/office/drawing/2014/main" id="{6E71A2B2-CF52-4454-8604-0694D8490663}"/>
              </a:ext>
            </a:extLst>
          </p:cNvPr>
          <p:cNvCxnSpPr/>
          <p:nvPr/>
        </p:nvCxnSpPr>
        <p:spPr>
          <a:xfrm>
            <a:off x="1379483" y="3980793"/>
            <a:ext cx="10596617" cy="78828"/>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5FE722-2801-446B-A859-393C3673EFEB}"/>
              </a:ext>
            </a:extLst>
          </p:cNvPr>
          <p:cNvSpPr txBox="1"/>
          <p:nvPr/>
        </p:nvSpPr>
        <p:spPr>
          <a:xfrm>
            <a:off x="2577664" y="4565248"/>
            <a:ext cx="5320862" cy="1323439"/>
          </a:xfrm>
          <a:prstGeom prst="rect">
            <a:avLst/>
          </a:prstGeom>
          <a:noFill/>
        </p:spPr>
        <p:txBody>
          <a:bodyPr wrap="square" rtlCol="0">
            <a:spAutoFit/>
          </a:bodyPr>
          <a:lstStyle/>
          <a:p>
            <a:r>
              <a:rPr lang="en-US" sz="8000" dirty="0">
                <a:solidFill>
                  <a:schemeClr val="accent6"/>
                </a:solidFill>
                <a:latin typeface="Bradley Hand ITC" panose="03070402050302030203" pitchFamily="66" charset="0"/>
              </a:rPr>
              <a:t>Side Project</a:t>
            </a:r>
          </a:p>
        </p:txBody>
      </p:sp>
    </p:spTree>
    <p:extLst>
      <p:ext uri="{BB962C8B-B14F-4D97-AF65-F5344CB8AC3E}">
        <p14:creationId xmlns:p14="http://schemas.microsoft.com/office/powerpoint/2010/main" val="386767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54909B2-8A94-4234-988E-E1EC31313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9" y="444610"/>
            <a:ext cx="9005162" cy="6208437"/>
          </a:xfrm>
          <a:prstGeom prst="rect">
            <a:avLst/>
          </a:prstGeom>
        </p:spPr>
      </p:pic>
      <p:sp>
        <p:nvSpPr>
          <p:cNvPr id="6" name="TextBox 5">
            <a:extLst>
              <a:ext uri="{FF2B5EF4-FFF2-40B4-BE49-F238E27FC236}">
                <a16:creationId xmlns:a16="http://schemas.microsoft.com/office/drawing/2014/main" id="{9A459315-EC53-4A3A-ADE8-44CC935527AC}"/>
              </a:ext>
            </a:extLst>
          </p:cNvPr>
          <p:cNvSpPr txBox="1"/>
          <p:nvPr/>
        </p:nvSpPr>
        <p:spPr>
          <a:xfrm>
            <a:off x="9682215" y="1403406"/>
            <a:ext cx="2199289" cy="1446550"/>
          </a:xfrm>
          <a:prstGeom prst="rect">
            <a:avLst/>
          </a:prstGeom>
          <a:noFill/>
        </p:spPr>
        <p:txBody>
          <a:bodyPr wrap="square" rtlCol="0">
            <a:spAutoFit/>
          </a:bodyPr>
          <a:lstStyle/>
          <a:p>
            <a:r>
              <a:rPr lang="en-US" sz="4400" dirty="0"/>
              <a:t>Too bright!</a:t>
            </a:r>
          </a:p>
        </p:txBody>
      </p:sp>
    </p:spTree>
    <p:extLst>
      <p:ext uri="{BB962C8B-B14F-4D97-AF65-F5344CB8AC3E}">
        <p14:creationId xmlns:p14="http://schemas.microsoft.com/office/powerpoint/2010/main" val="203027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onitor, screenshot, indoor&#10;&#10;Description automatically generated">
            <a:extLst>
              <a:ext uri="{FF2B5EF4-FFF2-40B4-BE49-F238E27FC236}">
                <a16:creationId xmlns:a16="http://schemas.microsoft.com/office/drawing/2014/main" id="{E9872362-103F-4596-B65B-D5B7D14BD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5" y="417787"/>
            <a:ext cx="9021203" cy="6219496"/>
          </a:xfrm>
          <a:prstGeom prst="rect">
            <a:avLst/>
          </a:prstGeom>
        </p:spPr>
      </p:pic>
      <p:sp>
        <p:nvSpPr>
          <p:cNvPr id="6" name="TextBox 5">
            <a:extLst>
              <a:ext uri="{FF2B5EF4-FFF2-40B4-BE49-F238E27FC236}">
                <a16:creationId xmlns:a16="http://schemas.microsoft.com/office/drawing/2014/main" id="{0C44358D-F274-45A5-A3EE-0DD7F1603E46}"/>
              </a:ext>
            </a:extLst>
          </p:cNvPr>
          <p:cNvSpPr txBox="1"/>
          <p:nvPr/>
        </p:nvSpPr>
        <p:spPr>
          <a:xfrm>
            <a:off x="9682215" y="1403406"/>
            <a:ext cx="2293970" cy="1446550"/>
          </a:xfrm>
          <a:prstGeom prst="rect">
            <a:avLst/>
          </a:prstGeom>
          <a:noFill/>
        </p:spPr>
        <p:txBody>
          <a:bodyPr wrap="square" rtlCol="0">
            <a:spAutoFit/>
          </a:bodyPr>
          <a:lstStyle/>
          <a:p>
            <a:r>
              <a:rPr lang="en-US" sz="4400" dirty="0">
                <a:solidFill>
                  <a:schemeClr val="accent1"/>
                </a:solidFill>
                <a:highlight>
                  <a:srgbClr val="000000"/>
                </a:highlight>
              </a:rPr>
              <a:t>Much Better!</a:t>
            </a:r>
          </a:p>
        </p:txBody>
      </p:sp>
    </p:spTree>
    <p:extLst>
      <p:ext uri="{BB962C8B-B14F-4D97-AF65-F5344CB8AC3E}">
        <p14:creationId xmlns:p14="http://schemas.microsoft.com/office/powerpoint/2010/main" val="905361653"/>
      </p:ext>
    </p:extLst>
  </p:cSld>
  <p:clrMapOvr>
    <a:masterClrMapping/>
  </p:clrMapOvr>
</p:sld>
</file>

<file path=ppt/theme/theme1.xml><?xml version="1.0" encoding="utf-8"?>
<a:theme xmlns:a="http://schemas.openxmlformats.org/drawingml/2006/main" name="Office Theme">
  <a:themeElements>
    <a:clrScheme name="Postman Talk Colors">
      <a:dk1>
        <a:srgbClr val="005F6B"/>
      </a:dk1>
      <a:lt1>
        <a:sysClr val="window" lastClr="FFFFFF"/>
      </a:lt1>
      <a:dk2>
        <a:srgbClr val="343838"/>
      </a:dk2>
      <a:lt2>
        <a:srgbClr val="E5DEDB"/>
      </a:lt2>
      <a:accent1>
        <a:srgbClr val="005F6B"/>
      </a:accent1>
      <a:accent2>
        <a:srgbClr val="008C9E"/>
      </a:accent2>
      <a:accent3>
        <a:srgbClr val="00B4CC"/>
      </a:accent3>
      <a:accent4>
        <a:srgbClr val="00DFFC"/>
      </a:accent4>
      <a:accent5>
        <a:srgbClr val="E64823"/>
      </a:accent5>
      <a:accent6>
        <a:srgbClr val="EE7547"/>
      </a:accent6>
      <a:hlink>
        <a:srgbClr val="2998E3"/>
      </a:hlink>
      <a:folHlink>
        <a:srgbClr val="7F723D"/>
      </a:folHlink>
    </a:clrScheme>
    <a:fontScheme name="Custom 6">
      <a:majorFont>
        <a:latin typeface="Orbitron"/>
        <a:ea typeface=""/>
        <a:cs typeface=""/>
      </a:majorFont>
      <a:minorFont>
        <a:latin typeface="Orbitro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4859</TotalTime>
  <Words>3119</Words>
  <Application>Microsoft Macintosh PowerPoint</Application>
  <PresentationFormat>Widescreen</PresentationFormat>
  <Paragraphs>298</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Bradley Hand ITC</vt:lpstr>
      <vt:lpstr>Calibri</vt:lpstr>
      <vt:lpstr>Courier Prime</vt:lpstr>
      <vt:lpstr>Merienda</vt:lpstr>
      <vt:lpstr>Orbitron</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Meyer, Caleb</cp:lastModifiedBy>
  <cp:revision>117</cp:revision>
  <dcterms:created xsi:type="dcterms:W3CDTF">2021-06-28T16:35:59Z</dcterms:created>
  <dcterms:modified xsi:type="dcterms:W3CDTF">2023-05-22T21:33:00Z</dcterms:modified>
</cp:coreProperties>
</file>